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3660" r:id="rId6"/>
  </p:sldMasterIdLst>
  <p:notesMasterIdLst>
    <p:notesMasterId r:id="rId24"/>
  </p:notesMasterIdLst>
  <p:sldIdLst>
    <p:sldId id="381" r:id="rId7"/>
    <p:sldId id="364" r:id="rId8"/>
    <p:sldId id="365" r:id="rId9"/>
    <p:sldId id="366" r:id="rId10"/>
    <p:sldId id="367" r:id="rId11"/>
    <p:sldId id="380" r:id="rId12"/>
    <p:sldId id="368" r:id="rId13"/>
    <p:sldId id="369" r:id="rId14"/>
    <p:sldId id="370" r:id="rId15"/>
    <p:sldId id="371" r:id="rId16"/>
    <p:sldId id="372" r:id="rId17"/>
    <p:sldId id="373" r:id="rId18"/>
    <p:sldId id="267" r:id="rId19"/>
    <p:sldId id="375" r:id="rId20"/>
    <p:sldId id="376" r:id="rId21"/>
    <p:sldId id="377" r:id="rId22"/>
    <p:sldId id="363" r:id="rId23"/>
  </p:sldIdLst>
  <p:sldSz cx="18288000" cy="10287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Gotham" panose="020B0604020202020204" charset="0"/>
      <p:regular r:id="rId29"/>
    </p:embeddedFont>
    <p:embeddedFont>
      <p:font typeface="Gotham Bold" panose="020B0604020202020204" charset="0"/>
      <p:regular r:id="rId30"/>
    </p:embeddedFont>
    <p:embeddedFont>
      <p:font typeface="Gotham Bold Italic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A687"/>
    <a:srgbClr val="C29B1A"/>
    <a:srgbClr val="7E5194"/>
    <a:srgbClr val="4F87C6"/>
    <a:srgbClr val="11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6F82C-BCC3-406D-9352-09C4C784FA91}" v="8" dt="2025-09-07T00:56:5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189" autoAdjust="0"/>
  </p:normalViewPr>
  <p:slideViewPr>
    <p:cSldViewPr>
      <p:cViewPr varScale="1">
        <p:scale>
          <a:sx n="70" d="100"/>
          <a:sy n="70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E1D83-044A-4894-9803-88BC1304A320}" type="datetimeFigureOut">
              <a:rPr lang="en-AU" smtClean="0"/>
              <a:t>23/10/2025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BA8B-089E-4135-9C39-17D6F9F989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56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5BA8B-089E-4135-9C39-17D6F9F989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88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Check image part for 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5BA8B-089E-4135-9C39-17D6F9F9893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03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5BA8B-089E-4135-9C39-17D6F9F9893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9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5BA8B-089E-4135-9C39-17D6F9F9893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9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76B67-3750-696E-6BA0-111644191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7122C-8FDE-64F1-B260-92A650C45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290B2-2B89-67F2-03EF-54E7A2B1A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D9F9-953B-66B7-E44A-8C7F39016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C876F-D821-7B4D-9C3F-1711DBE83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502E-9080-4ED7-BF16-58233F7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769A-5E84-9297-F7E3-6326217A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8B44-97D2-2756-BC83-03907F54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290AA-53F9-B1DD-F0B1-5B02E2EF2665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B5457-3146-AC90-3911-8E6D81AEA33F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1A65441-6008-53EC-90FB-1EB4F15BAB9C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E9A678C-F044-DFDC-1E9B-9CA28573A7C8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1A3F51-F4FA-AD7B-31AF-BC628AC576B0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5ED312C-D712-6609-D421-BEAC2442F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D87DA2-CE05-DEE8-5703-365FD0A5205D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2A3111-081F-5F5A-39FD-F9298536D432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2A9452-2F22-8B7A-D733-8124A048282B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E7D33E72-BFA7-0490-DF74-CD34105BC0E0}"/>
              </a:ext>
            </a:extLst>
          </p:cNvPr>
          <p:cNvSpPr/>
          <p:nvPr userDrawn="1"/>
        </p:nvSpPr>
        <p:spPr>
          <a:xfrm rot="2700000">
            <a:off x="-1172788" y="368739"/>
            <a:ext cx="12409592" cy="12385208"/>
          </a:xfrm>
          <a:custGeom>
            <a:avLst/>
            <a:gdLst>
              <a:gd name="connsiteX0" fmla="*/ 0 w 8273061"/>
              <a:gd name="connsiteY0" fmla="*/ 2078840 h 8256805"/>
              <a:gd name="connsiteX1" fmla="*/ 2078841 w 8273061"/>
              <a:gd name="connsiteY1" fmla="*/ 0 h 8256805"/>
              <a:gd name="connsiteX2" fmla="*/ 8273061 w 8273061"/>
              <a:gd name="connsiteY2" fmla="*/ 0 h 8256805"/>
              <a:gd name="connsiteX3" fmla="*/ 8273061 w 8273061"/>
              <a:gd name="connsiteY3" fmla="*/ 3504456 h 8256805"/>
              <a:gd name="connsiteX4" fmla="*/ 3520711 w 8273061"/>
              <a:gd name="connsiteY4" fmla="*/ 8256805 h 8256805"/>
              <a:gd name="connsiteX5" fmla="*/ 0 w 8273061"/>
              <a:gd name="connsiteY5" fmla="*/ 4736094 h 82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3061" h="8256805">
                <a:moveTo>
                  <a:pt x="0" y="2078840"/>
                </a:moveTo>
                <a:lnTo>
                  <a:pt x="2078841" y="0"/>
                </a:lnTo>
                <a:lnTo>
                  <a:pt x="8273061" y="0"/>
                </a:lnTo>
                <a:lnTo>
                  <a:pt x="8273061" y="3504456"/>
                </a:lnTo>
                <a:lnTo>
                  <a:pt x="3520711" y="8256805"/>
                </a:lnTo>
                <a:lnTo>
                  <a:pt x="0" y="4736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817-2DC0-CBE9-5F08-F7A1F010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80661-90BA-F04A-AD5D-1E7FF08D7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43C202E3-A860-438F-16CA-C4EFB8C76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8462326"/>
            <a:ext cx="3396996" cy="970571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A23455A7-E598-6B3F-5137-FDB3C394ED72}"/>
              </a:ext>
            </a:extLst>
          </p:cNvPr>
          <p:cNvSpPr/>
          <p:nvPr userDrawn="1"/>
        </p:nvSpPr>
        <p:spPr>
          <a:xfrm>
            <a:off x="0" y="0"/>
            <a:ext cx="13798293" cy="10698480"/>
          </a:xfrm>
          <a:custGeom>
            <a:avLst/>
            <a:gdLst>
              <a:gd name="connsiteX0" fmla="*/ 0 w 9198862"/>
              <a:gd name="connsiteY0" fmla="*/ 0 h 7132320"/>
              <a:gd name="connsiteX1" fmla="*/ 6729983 w 9198862"/>
              <a:gd name="connsiteY1" fmla="*/ 0 h 7132320"/>
              <a:gd name="connsiteX2" fmla="*/ 9198862 w 9198862"/>
              <a:gd name="connsiteY2" fmla="*/ 2468880 h 7132320"/>
              <a:gd name="connsiteX3" fmla="*/ 4535422 w 9198862"/>
              <a:gd name="connsiteY3" fmla="*/ 7132320 h 7132320"/>
              <a:gd name="connsiteX4" fmla="*/ 2162428 w 9198862"/>
              <a:gd name="connsiteY4" fmla="*/ 7132320 h 7132320"/>
              <a:gd name="connsiteX5" fmla="*/ 0 w 9198862"/>
              <a:gd name="connsiteY5" fmla="*/ 4969893 h 7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8862" h="7132320">
                <a:moveTo>
                  <a:pt x="0" y="0"/>
                </a:moveTo>
                <a:lnTo>
                  <a:pt x="6729983" y="0"/>
                </a:lnTo>
                <a:lnTo>
                  <a:pt x="9198862" y="2468880"/>
                </a:lnTo>
                <a:lnTo>
                  <a:pt x="4535422" y="7132320"/>
                </a:lnTo>
                <a:lnTo>
                  <a:pt x="2162428" y="7132320"/>
                </a:lnTo>
                <a:lnTo>
                  <a:pt x="0" y="49698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C86-5E25-4FB9-091F-51DC6681C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11" y="3851722"/>
            <a:ext cx="8111969" cy="3719513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F587-7B6B-23F4-E85C-237CEBA186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5771" y="2282286"/>
            <a:ext cx="8121110" cy="899826"/>
          </a:xfrm>
        </p:spPr>
        <p:txBody>
          <a:bodyPr>
            <a:normAutofit/>
          </a:bodyPr>
          <a:lstStyle>
            <a:lvl1pPr marL="0" indent="0" algn="l">
              <a:buNone/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Section </a:t>
            </a:r>
            <a:r>
              <a:rPr lang="en-GB" err="1"/>
              <a:t>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502E-9080-4ED7-BF16-58233F7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769A-5E84-9297-F7E3-6326217A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8B44-97D2-2756-BC83-03907F54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290AA-53F9-B1DD-F0B1-5B02E2EF2665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B5457-3146-AC90-3911-8E6D81AEA33F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1A65441-6008-53EC-90FB-1EB4F15BAB9C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E9A678C-F044-DFDC-1E9B-9CA28573A7C8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1A3F51-F4FA-AD7B-31AF-BC628AC576B0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5ED312C-D712-6609-D421-BEAC2442F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DA16-B7E5-3414-FFF8-E5633555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BFA1E-8F1F-730A-72D0-C1E962B4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28F64-C88A-4B4A-0792-15D3265D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EB744-389E-C7C8-6CAD-A18E001807D2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90B90-F9EE-5CC3-20B1-3BF96097527E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E0265FB4-338B-4C5D-DBE2-5D6F3F23C0EE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53BDAC24-5260-F909-35F2-2306F354E604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8BF066-5A7F-96E7-5A81-FB6D964C137E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5A1C78A7-4538-090E-77E5-E232979A1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B2A4392-AF03-B24F-BBB7-3A52F265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8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EBC9-988B-2BF1-2098-62E21A1E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2521745"/>
            <a:ext cx="7736681" cy="6762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2489B-256C-3ACE-3DEF-0FCAFC6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322C03-BB3D-1854-69EE-6293B1B6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81B67-541D-000C-97F1-4839EBE74B6C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E666C-AFCD-195B-C613-5D7D3DA5A3F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22E1F09-A76B-66F3-43BC-3D9F3D7CE3D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1BCD85BE-6E40-BD85-C18B-BE7391533B0C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8D527F5-0AA5-3CDC-5429-8732FA478FFB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C1BA1C5C-11AA-3477-AE72-AF73497C4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214F12A-1917-218C-91DF-1CF5010D3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521745"/>
            <a:ext cx="9144000" cy="7500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6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90B82-0255-E781-58D6-CA9560A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BF829-CD54-D895-4C28-5495AD946BB9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388BF-4CB7-596E-6106-662BE3340FB8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8807FB6D-E99E-13F3-75DF-85E6F5E430C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9FB60990-D00D-74CE-4534-FB323AF5E885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6BD5E2C-4DD0-D2F0-7845-7B573106AA67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2" name="Picture 11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39E58063-FDB6-2FDF-7E99-C7AEEEC68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7D470C5-0108-55B6-05FF-D21A479C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6AB69-8AC6-EAAF-D423-DED711B6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70F734-6A49-AC04-ACB2-420E08C477F8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FF825-2EC9-2B95-E0AF-7E81422B047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0E39A16-5E9A-FB76-85A0-210046360D43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8122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D87DA2-CE05-DEE8-5703-365FD0A5205D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2A3111-081F-5F5A-39FD-F9298536D432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2A9452-2F22-8B7A-D733-8124A048282B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E7D33E72-BFA7-0490-DF74-CD34105BC0E0}"/>
              </a:ext>
            </a:extLst>
          </p:cNvPr>
          <p:cNvSpPr/>
          <p:nvPr userDrawn="1"/>
        </p:nvSpPr>
        <p:spPr>
          <a:xfrm rot="2700000">
            <a:off x="-1172788" y="368739"/>
            <a:ext cx="12409592" cy="12385208"/>
          </a:xfrm>
          <a:custGeom>
            <a:avLst/>
            <a:gdLst>
              <a:gd name="connsiteX0" fmla="*/ 0 w 8273061"/>
              <a:gd name="connsiteY0" fmla="*/ 2078840 h 8256805"/>
              <a:gd name="connsiteX1" fmla="*/ 2078841 w 8273061"/>
              <a:gd name="connsiteY1" fmla="*/ 0 h 8256805"/>
              <a:gd name="connsiteX2" fmla="*/ 8273061 w 8273061"/>
              <a:gd name="connsiteY2" fmla="*/ 0 h 8256805"/>
              <a:gd name="connsiteX3" fmla="*/ 8273061 w 8273061"/>
              <a:gd name="connsiteY3" fmla="*/ 3504456 h 8256805"/>
              <a:gd name="connsiteX4" fmla="*/ 3520711 w 8273061"/>
              <a:gd name="connsiteY4" fmla="*/ 8256805 h 8256805"/>
              <a:gd name="connsiteX5" fmla="*/ 0 w 8273061"/>
              <a:gd name="connsiteY5" fmla="*/ 4736094 h 82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3061" h="8256805">
                <a:moveTo>
                  <a:pt x="0" y="2078840"/>
                </a:moveTo>
                <a:lnTo>
                  <a:pt x="2078841" y="0"/>
                </a:lnTo>
                <a:lnTo>
                  <a:pt x="8273061" y="0"/>
                </a:lnTo>
                <a:lnTo>
                  <a:pt x="8273061" y="3504456"/>
                </a:lnTo>
                <a:lnTo>
                  <a:pt x="3520711" y="8256805"/>
                </a:lnTo>
                <a:lnTo>
                  <a:pt x="0" y="47360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817-2DC0-CBE9-5F08-F7A1F010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80661-90BA-F04A-AD5D-1E7FF08D7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43C202E3-A860-438F-16CA-C4EFB8C76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8462326"/>
            <a:ext cx="3396996" cy="970571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A23455A7-E598-6B3F-5137-FDB3C394ED72}"/>
              </a:ext>
            </a:extLst>
          </p:cNvPr>
          <p:cNvSpPr/>
          <p:nvPr userDrawn="1"/>
        </p:nvSpPr>
        <p:spPr>
          <a:xfrm>
            <a:off x="0" y="0"/>
            <a:ext cx="13798293" cy="10698480"/>
          </a:xfrm>
          <a:custGeom>
            <a:avLst/>
            <a:gdLst>
              <a:gd name="connsiteX0" fmla="*/ 0 w 9198862"/>
              <a:gd name="connsiteY0" fmla="*/ 0 h 7132320"/>
              <a:gd name="connsiteX1" fmla="*/ 6729983 w 9198862"/>
              <a:gd name="connsiteY1" fmla="*/ 0 h 7132320"/>
              <a:gd name="connsiteX2" fmla="*/ 9198862 w 9198862"/>
              <a:gd name="connsiteY2" fmla="*/ 2468880 h 7132320"/>
              <a:gd name="connsiteX3" fmla="*/ 4535422 w 9198862"/>
              <a:gd name="connsiteY3" fmla="*/ 7132320 h 7132320"/>
              <a:gd name="connsiteX4" fmla="*/ 2162428 w 9198862"/>
              <a:gd name="connsiteY4" fmla="*/ 7132320 h 7132320"/>
              <a:gd name="connsiteX5" fmla="*/ 0 w 9198862"/>
              <a:gd name="connsiteY5" fmla="*/ 4969893 h 7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8862" h="7132320">
                <a:moveTo>
                  <a:pt x="0" y="0"/>
                </a:moveTo>
                <a:lnTo>
                  <a:pt x="6729983" y="0"/>
                </a:lnTo>
                <a:lnTo>
                  <a:pt x="9198862" y="2468880"/>
                </a:lnTo>
                <a:lnTo>
                  <a:pt x="4535422" y="7132320"/>
                </a:lnTo>
                <a:lnTo>
                  <a:pt x="2162428" y="7132320"/>
                </a:lnTo>
                <a:lnTo>
                  <a:pt x="0" y="49698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C86-5E25-4FB9-091F-51DC6681C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11" y="3851722"/>
            <a:ext cx="8111969" cy="3719513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F587-7B6B-23F4-E85C-237CEBA186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5771" y="2282286"/>
            <a:ext cx="8121110" cy="899826"/>
          </a:xfrm>
        </p:spPr>
        <p:txBody>
          <a:bodyPr>
            <a:normAutofit/>
          </a:bodyPr>
          <a:lstStyle>
            <a:lvl1pPr marL="0" indent="0" algn="l">
              <a:buNone/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Section </a:t>
            </a:r>
            <a:r>
              <a:rPr lang="en-GB" err="1"/>
              <a:t>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4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502E-9080-4ED7-BF16-58233F7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769A-5E84-9297-F7E3-6326217A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8B44-97D2-2756-BC83-03907F54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290AA-53F9-B1DD-F0B1-5B02E2EF2665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B5457-3146-AC90-3911-8E6D81AEA33F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1A65441-6008-53EC-90FB-1EB4F15BAB9C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E9A678C-F044-DFDC-1E9B-9CA28573A7C8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1A3F51-F4FA-AD7B-31AF-BC628AC576B0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5ED312C-D712-6609-D421-BEAC2442F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2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DA16-B7E5-3414-FFF8-E5633555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BFA1E-8F1F-730A-72D0-C1E962B4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28F64-C88A-4B4A-0792-15D3265D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EB744-389E-C7C8-6CAD-A18E001807D2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90B90-F9EE-5CC3-20B1-3BF96097527E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E0265FB4-338B-4C5D-DBE2-5D6F3F23C0EE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53BDAC24-5260-F909-35F2-2306F354E604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8BF066-5A7F-96E7-5A81-FB6D964C137E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5A1C78A7-4538-090E-77E5-E232979A1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7E492-C435-B90A-8717-B30C2D81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EBC9-988B-2BF1-2098-62E21A1E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2521745"/>
            <a:ext cx="7736681" cy="6762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2489B-256C-3ACE-3DEF-0FCAFC6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81B67-541D-000C-97F1-4839EBE74B6C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E666C-AFCD-195B-C613-5D7D3DA5A3F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22E1F09-A76B-66F3-43BC-3D9F3D7CE3D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1BCD85BE-6E40-BD85-C18B-BE7391533B0C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8D527F5-0AA5-3CDC-5429-8732FA478FFB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C1BA1C5C-11AA-3477-AE72-AF73497C4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214F12A-1917-218C-91DF-1CF5010D3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521745"/>
            <a:ext cx="9144000" cy="75009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340F1-62E6-F243-35C2-D750833F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90B82-0255-E781-58D6-CA9560A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BF829-CD54-D895-4C28-5495AD946BB9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388BF-4CB7-596E-6106-662BE3340FB8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8807FB6D-E99E-13F3-75DF-85E6F5E430C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9FB60990-D00D-74CE-4534-FB323AF5E885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6BD5E2C-4DD0-D2F0-7845-7B573106AA67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2" name="Picture 11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39E58063-FDB6-2FDF-7E99-C7AEEEC68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6AF56-41E2-E267-6AFA-C11257C5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06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6AB69-8AC6-EAAF-D423-DED711B6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70F734-6A49-AC04-ACB2-420E08C477F8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FF825-2EC9-2B95-E0AF-7E81422B047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0E39A16-5E9A-FB76-85A0-210046360D43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647864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D87DA2-CE05-DEE8-5703-365FD0A5205D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2A3111-081F-5F5A-39FD-F9298536D432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2A9452-2F22-8B7A-D733-8124A048282B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E7D33E72-BFA7-0490-DF74-CD34105BC0E0}"/>
              </a:ext>
            </a:extLst>
          </p:cNvPr>
          <p:cNvSpPr/>
          <p:nvPr userDrawn="1"/>
        </p:nvSpPr>
        <p:spPr>
          <a:xfrm rot="2700000">
            <a:off x="-1172788" y="368739"/>
            <a:ext cx="12409592" cy="12385208"/>
          </a:xfrm>
          <a:custGeom>
            <a:avLst/>
            <a:gdLst>
              <a:gd name="connsiteX0" fmla="*/ 0 w 8273061"/>
              <a:gd name="connsiteY0" fmla="*/ 2078840 h 8256805"/>
              <a:gd name="connsiteX1" fmla="*/ 2078841 w 8273061"/>
              <a:gd name="connsiteY1" fmla="*/ 0 h 8256805"/>
              <a:gd name="connsiteX2" fmla="*/ 8273061 w 8273061"/>
              <a:gd name="connsiteY2" fmla="*/ 0 h 8256805"/>
              <a:gd name="connsiteX3" fmla="*/ 8273061 w 8273061"/>
              <a:gd name="connsiteY3" fmla="*/ 3504456 h 8256805"/>
              <a:gd name="connsiteX4" fmla="*/ 3520711 w 8273061"/>
              <a:gd name="connsiteY4" fmla="*/ 8256805 h 8256805"/>
              <a:gd name="connsiteX5" fmla="*/ 0 w 8273061"/>
              <a:gd name="connsiteY5" fmla="*/ 4736094 h 82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3061" h="8256805">
                <a:moveTo>
                  <a:pt x="0" y="2078840"/>
                </a:moveTo>
                <a:lnTo>
                  <a:pt x="2078841" y="0"/>
                </a:lnTo>
                <a:lnTo>
                  <a:pt x="8273061" y="0"/>
                </a:lnTo>
                <a:lnTo>
                  <a:pt x="8273061" y="3504456"/>
                </a:lnTo>
                <a:lnTo>
                  <a:pt x="3520711" y="8256805"/>
                </a:lnTo>
                <a:lnTo>
                  <a:pt x="0" y="47360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817-2DC0-CBE9-5F08-F7A1F010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80661-90BA-F04A-AD5D-1E7FF08D7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43C202E3-A860-438F-16CA-C4EFB8C76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8462326"/>
            <a:ext cx="3396996" cy="970571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A23455A7-E598-6B3F-5137-FDB3C394ED72}"/>
              </a:ext>
            </a:extLst>
          </p:cNvPr>
          <p:cNvSpPr/>
          <p:nvPr userDrawn="1"/>
        </p:nvSpPr>
        <p:spPr>
          <a:xfrm>
            <a:off x="0" y="0"/>
            <a:ext cx="13798293" cy="10698480"/>
          </a:xfrm>
          <a:custGeom>
            <a:avLst/>
            <a:gdLst>
              <a:gd name="connsiteX0" fmla="*/ 0 w 9198862"/>
              <a:gd name="connsiteY0" fmla="*/ 0 h 7132320"/>
              <a:gd name="connsiteX1" fmla="*/ 6729983 w 9198862"/>
              <a:gd name="connsiteY1" fmla="*/ 0 h 7132320"/>
              <a:gd name="connsiteX2" fmla="*/ 9198862 w 9198862"/>
              <a:gd name="connsiteY2" fmla="*/ 2468880 h 7132320"/>
              <a:gd name="connsiteX3" fmla="*/ 4535422 w 9198862"/>
              <a:gd name="connsiteY3" fmla="*/ 7132320 h 7132320"/>
              <a:gd name="connsiteX4" fmla="*/ 2162428 w 9198862"/>
              <a:gd name="connsiteY4" fmla="*/ 7132320 h 7132320"/>
              <a:gd name="connsiteX5" fmla="*/ 0 w 9198862"/>
              <a:gd name="connsiteY5" fmla="*/ 4969893 h 7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8862" h="7132320">
                <a:moveTo>
                  <a:pt x="0" y="0"/>
                </a:moveTo>
                <a:lnTo>
                  <a:pt x="6729983" y="0"/>
                </a:lnTo>
                <a:lnTo>
                  <a:pt x="9198862" y="2468880"/>
                </a:lnTo>
                <a:lnTo>
                  <a:pt x="4535422" y="7132320"/>
                </a:lnTo>
                <a:lnTo>
                  <a:pt x="2162428" y="7132320"/>
                </a:lnTo>
                <a:lnTo>
                  <a:pt x="0" y="49698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C86-5E25-4FB9-091F-51DC6681C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11" y="3851722"/>
            <a:ext cx="8111969" cy="3719513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F587-7B6B-23F4-E85C-237CEBA186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5771" y="2282286"/>
            <a:ext cx="8121110" cy="899826"/>
          </a:xfrm>
        </p:spPr>
        <p:txBody>
          <a:bodyPr>
            <a:normAutofit/>
          </a:bodyPr>
          <a:lstStyle>
            <a:lvl1pPr marL="0" indent="0" algn="l">
              <a:buNone/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Section </a:t>
            </a:r>
            <a:r>
              <a:rPr lang="en-GB" err="1"/>
              <a:t>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9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769A-5E84-9297-F7E3-6326217A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8B44-97D2-2756-BC83-03907F54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290AA-53F9-B1DD-F0B1-5B02E2EF2665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B5457-3146-AC90-3911-8E6D81AEA33F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1A65441-6008-53EC-90FB-1EB4F15BAB9C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E9A678C-F044-DFDC-1E9B-9CA28573A7C8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1A3F51-F4FA-AD7B-31AF-BC628AC576B0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5ED312C-D712-6609-D421-BEAC2442F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B9AC1F-7254-A632-CAF9-D2D4489C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DA16-B7E5-3414-FFF8-E5633555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BFA1E-8F1F-730A-72D0-C1E962B4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28F64-C88A-4B4A-0792-15D3265D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C5032-B361-1812-C716-E8059486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EB744-389E-C7C8-6CAD-A18E001807D2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90B90-F9EE-5CC3-20B1-3BF96097527E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E0265FB4-338B-4C5D-DBE2-5D6F3F23C0EE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53BDAC24-5260-F909-35F2-2306F354E604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8BF066-5A7F-96E7-5A81-FB6D964C137E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5A1C78A7-4538-090E-77E5-E232979A1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0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EBC9-988B-2BF1-2098-62E21A1E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2521745"/>
            <a:ext cx="7736681" cy="6762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2489B-256C-3ACE-3DEF-0FCAFC6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322C03-BB3D-1854-69EE-6293B1B6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81B67-541D-000C-97F1-4839EBE74B6C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E666C-AFCD-195B-C613-5D7D3DA5A3F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22E1F09-A76B-66F3-43BC-3D9F3D7CE3D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1BCD85BE-6E40-BD85-C18B-BE7391533B0C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8D527F5-0AA5-3CDC-5429-8732FA478FFB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C1BA1C5C-11AA-3477-AE72-AF73497C4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214F12A-1917-218C-91DF-1CF5010D3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521745"/>
            <a:ext cx="9144000" cy="7500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90B82-0255-E781-58D6-CA9560A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74BE51-2A19-9EE6-B954-762790E7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BF829-CD54-D895-4C28-5495AD946BB9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388BF-4CB7-596E-6106-662BE3340FB8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8807FB6D-E99E-13F3-75DF-85E6F5E430C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9FB60990-D00D-74CE-4534-FB323AF5E885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6BD5E2C-4DD0-D2F0-7845-7B573106AA67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2" name="Picture 11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39E58063-FDB6-2FDF-7E99-C7AEEEC68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6AB69-8AC6-EAAF-D423-DED711B6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70F734-6A49-AC04-ACB2-420E08C477F8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FF825-2EC9-2B95-E0AF-7E81422B047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0E39A16-5E9A-FB76-85A0-210046360D43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54869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D87DA2-CE05-DEE8-5703-365FD0A5205D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2A3111-081F-5F5A-39FD-F9298536D432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2A9452-2F22-8B7A-D733-8124A048282B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E7D33E72-BFA7-0490-DF74-CD34105BC0E0}"/>
              </a:ext>
            </a:extLst>
          </p:cNvPr>
          <p:cNvSpPr/>
          <p:nvPr userDrawn="1"/>
        </p:nvSpPr>
        <p:spPr>
          <a:xfrm rot="2700000">
            <a:off x="-1172788" y="368739"/>
            <a:ext cx="12409592" cy="12385208"/>
          </a:xfrm>
          <a:custGeom>
            <a:avLst/>
            <a:gdLst>
              <a:gd name="connsiteX0" fmla="*/ 0 w 8273061"/>
              <a:gd name="connsiteY0" fmla="*/ 2078840 h 8256805"/>
              <a:gd name="connsiteX1" fmla="*/ 2078841 w 8273061"/>
              <a:gd name="connsiteY1" fmla="*/ 0 h 8256805"/>
              <a:gd name="connsiteX2" fmla="*/ 8273061 w 8273061"/>
              <a:gd name="connsiteY2" fmla="*/ 0 h 8256805"/>
              <a:gd name="connsiteX3" fmla="*/ 8273061 w 8273061"/>
              <a:gd name="connsiteY3" fmla="*/ 3504456 h 8256805"/>
              <a:gd name="connsiteX4" fmla="*/ 3520711 w 8273061"/>
              <a:gd name="connsiteY4" fmla="*/ 8256805 h 8256805"/>
              <a:gd name="connsiteX5" fmla="*/ 0 w 8273061"/>
              <a:gd name="connsiteY5" fmla="*/ 4736094 h 82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3061" h="8256805">
                <a:moveTo>
                  <a:pt x="0" y="2078840"/>
                </a:moveTo>
                <a:lnTo>
                  <a:pt x="2078841" y="0"/>
                </a:lnTo>
                <a:lnTo>
                  <a:pt x="8273061" y="0"/>
                </a:lnTo>
                <a:lnTo>
                  <a:pt x="8273061" y="3504456"/>
                </a:lnTo>
                <a:lnTo>
                  <a:pt x="3520711" y="8256805"/>
                </a:lnTo>
                <a:lnTo>
                  <a:pt x="0" y="47360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817-2DC0-CBE9-5F08-F7A1F010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80661-90BA-F04A-AD5D-1E7FF08D7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43C202E3-A860-438F-16CA-C4EFB8C76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8462326"/>
            <a:ext cx="3396996" cy="970571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A23455A7-E598-6B3F-5137-FDB3C394ED72}"/>
              </a:ext>
            </a:extLst>
          </p:cNvPr>
          <p:cNvSpPr/>
          <p:nvPr userDrawn="1"/>
        </p:nvSpPr>
        <p:spPr>
          <a:xfrm>
            <a:off x="0" y="0"/>
            <a:ext cx="13798293" cy="10698480"/>
          </a:xfrm>
          <a:custGeom>
            <a:avLst/>
            <a:gdLst>
              <a:gd name="connsiteX0" fmla="*/ 0 w 9198862"/>
              <a:gd name="connsiteY0" fmla="*/ 0 h 7132320"/>
              <a:gd name="connsiteX1" fmla="*/ 6729983 w 9198862"/>
              <a:gd name="connsiteY1" fmla="*/ 0 h 7132320"/>
              <a:gd name="connsiteX2" fmla="*/ 9198862 w 9198862"/>
              <a:gd name="connsiteY2" fmla="*/ 2468880 h 7132320"/>
              <a:gd name="connsiteX3" fmla="*/ 4535422 w 9198862"/>
              <a:gd name="connsiteY3" fmla="*/ 7132320 h 7132320"/>
              <a:gd name="connsiteX4" fmla="*/ 2162428 w 9198862"/>
              <a:gd name="connsiteY4" fmla="*/ 7132320 h 7132320"/>
              <a:gd name="connsiteX5" fmla="*/ 0 w 9198862"/>
              <a:gd name="connsiteY5" fmla="*/ 4969893 h 7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8862" h="7132320">
                <a:moveTo>
                  <a:pt x="0" y="0"/>
                </a:moveTo>
                <a:lnTo>
                  <a:pt x="6729983" y="0"/>
                </a:lnTo>
                <a:lnTo>
                  <a:pt x="9198862" y="2468880"/>
                </a:lnTo>
                <a:lnTo>
                  <a:pt x="4535422" y="7132320"/>
                </a:lnTo>
                <a:lnTo>
                  <a:pt x="2162428" y="7132320"/>
                </a:lnTo>
                <a:lnTo>
                  <a:pt x="0" y="49698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07C86-5E25-4FB9-091F-51DC6681C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11" y="3851722"/>
            <a:ext cx="8111969" cy="3719513"/>
          </a:xfrm>
        </p:spPr>
        <p:txBody>
          <a:bodyPr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F587-7B6B-23F4-E85C-237CEBA186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5771" y="2282286"/>
            <a:ext cx="8121110" cy="899826"/>
          </a:xfrm>
        </p:spPr>
        <p:txBody>
          <a:bodyPr>
            <a:normAutofit/>
          </a:bodyPr>
          <a:lstStyle>
            <a:lvl1pPr marL="0" indent="0" algn="l">
              <a:buNone/>
              <a:defRPr sz="42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Section </a:t>
            </a:r>
            <a:r>
              <a:rPr lang="en-GB" err="1"/>
              <a:t>Xxx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502E-9080-4ED7-BF16-58233F7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769A-5E84-9297-F7E3-6326217A2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8B44-97D2-2756-BC83-03907F54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290AA-53F9-B1DD-F0B1-5B02E2EF2665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B5457-3146-AC90-3911-8E6D81AEA33F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1A65441-6008-53EC-90FB-1EB4F15BAB9C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E9A678C-F044-DFDC-1E9B-9CA28573A7C8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D1A3F51-F4FA-AD7B-31AF-BC628AC576B0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5ED312C-D712-6609-D421-BEAC2442F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3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DA16-B7E5-3414-FFF8-E5633555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BFA1E-8F1F-730A-72D0-C1E962B4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28F64-C88A-4B4A-0792-15D3265D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CC5032-B361-1812-C716-E8059486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FEB744-389E-C7C8-6CAD-A18E001807D2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90B90-F9EE-5CC3-20B1-3BF96097527E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E0265FB4-338B-4C5D-DBE2-5D6F3F23C0EE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53BDAC24-5260-F909-35F2-2306F354E604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28BF066-5A7F-96E7-5A81-FB6D964C137E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4" name="Picture 1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5A1C78A7-4538-090E-77E5-E232979A1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5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EBC9-988B-2BF1-2098-62E21A1E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2521745"/>
            <a:ext cx="7736681" cy="6762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2489B-256C-3ACE-3DEF-0FCAFC61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322C03-BB3D-1854-69EE-6293B1B6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581B67-541D-000C-97F1-4839EBE74B6C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E666C-AFCD-195B-C613-5D7D3DA5A3F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422E1F09-A76B-66F3-43BC-3D9F3D7CE3D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1BCD85BE-6E40-BD85-C18B-BE7391533B0C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8D527F5-0AA5-3CDC-5429-8732FA478FFB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6" name="Picture 15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C1BA1C5C-11AA-3477-AE72-AF73497C4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214F12A-1917-218C-91DF-1CF5010D3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2521745"/>
            <a:ext cx="9144000" cy="7500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5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90B82-0255-E781-58D6-CA9560AE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74BE51-2A19-9EE6-B954-762790E7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94576"/>
            <a:ext cx="12193935" cy="1186074"/>
          </a:xfrm>
        </p:spPr>
        <p:txBody>
          <a:bodyPr lIns="0"/>
          <a:lstStyle/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BF829-CD54-D895-4C28-5495AD946BB9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388BF-4CB7-596E-6106-662BE3340FB8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8807FB6D-E99E-13F3-75DF-85E6F5E430C5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9FB60990-D00D-74CE-4534-FB323AF5E885}"/>
              </a:ext>
            </a:extLst>
          </p:cNvPr>
          <p:cNvSpPr/>
          <p:nvPr userDrawn="1"/>
        </p:nvSpPr>
        <p:spPr>
          <a:xfrm rot="2700000">
            <a:off x="-374952" y="-557424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6BD5E2C-4DD0-D2F0-7845-7B573106AA67}"/>
              </a:ext>
            </a:extLst>
          </p:cNvPr>
          <p:cNvSpPr/>
          <p:nvPr userDrawn="1"/>
        </p:nvSpPr>
        <p:spPr>
          <a:xfrm rot="18900000">
            <a:off x="-557421" y="601580"/>
            <a:ext cx="1087415" cy="1087415"/>
          </a:xfrm>
          <a:custGeom>
            <a:avLst/>
            <a:gdLst>
              <a:gd name="connsiteX0" fmla="*/ 724943 w 724943"/>
              <a:gd name="connsiteY0" fmla="*/ 0 h 724943"/>
              <a:gd name="connsiteX1" fmla="*/ 724943 w 724943"/>
              <a:gd name="connsiteY1" fmla="*/ 724943 h 724943"/>
              <a:gd name="connsiteX2" fmla="*/ 0 w 724943"/>
              <a:gd name="connsiteY2" fmla="*/ 724943 h 7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943" h="724943">
                <a:moveTo>
                  <a:pt x="724943" y="0"/>
                </a:moveTo>
                <a:lnTo>
                  <a:pt x="724943" y="724943"/>
                </a:lnTo>
                <a:lnTo>
                  <a:pt x="0" y="7249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12" name="Picture 11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39E58063-FDB6-2FDF-7E99-C7AEEEC68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33704" y="685250"/>
            <a:ext cx="3396996" cy="9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6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6AB69-8AC6-EAAF-D423-DED711B6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0661-90BA-F04A-AD5D-1E7FF08D739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70F734-6A49-AC04-ACB2-420E08C477F8}"/>
              </a:ext>
            </a:extLst>
          </p:cNvPr>
          <p:cNvGrpSpPr/>
          <p:nvPr userDrawn="1"/>
        </p:nvGrpSpPr>
        <p:grpSpPr>
          <a:xfrm>
            <a:off x="0" y="10023232"/>
            <a:ext cx="18288000" cy="263771"/>
            <a:chOff x="0" y="6682154"/>
            <a:chExt cx="12192000" cy="1758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FF825-2EC9-2B95-E0AF-7E81422B0473}"/>
                </a:ext>
              </a:extLst>
            </p:cNvPr>
            <p:cNvSpPr/>
            <p:nvPr/>
          </p:nvSpPr>
          <p:spPr>
            <a:xfrm>
              <a:off x="0" y="6682155"/>
              <a:ext cx="12192000" cy="175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0E39A16-5E9A-FB76-85A0-210046360D43}"/>
                </a:ext>
              </a:extLst>
            </p:cNvPr>
            <p:cNvSpPr/>
            <p:nvPr/>
          </p:nvSpPr>
          <p:spPr>
            <a:xfrm>
              <a:off x="7951744" y="6682154"/>
              <a:ext cx="4240255" cy="175846"/>
            </a:xfrm>
            <a:custGeom>
              <a:avLst/>
              <a:gdLst>
                <a:gd name="connsiteX0" fmla="*/ 0 w 4094205"/>
                <a:gd name="connsiteY0" fmla="*/ 0 h 175846"/>
                <a:gd name="connsiteX1" fmla="*/ 4094205 w 4094205"/>
                <a:gd name="connsiteY1" fmla="*/ 0 h 175846"/>
                <a:gd name="connsiteX2" fmla="*/ 4094205 w 4094205"/>
                <a:gd name="connsiteY2" fmla="*/ 175846 h 175846"/>
                <a:gd name="connsiteX3" fmla="*/ 0 w 4094205"/>
                <a:gd name="connsiteY3" fmla="*/ 175846 h 175846"/>
                <a:gd name="connsiteX4" fmla="*/ 0 w 4094205"/>
                <a:gd name="connsiteY4" fmla="*/ 0 h 175846"/>
                <a:gd name="connsiteX0" fmla="*/ 146050 w 4240255"/>
                <a:gd name="connsiteY0" fmla="*/ 0 h 175846"/>
                <a:gd name="connsiteX1" fmla="*/ 4240255 w 4240255"/>
                <a:gd name="connsiteY1" fmla="*/ 0 h 175846"/>
                <a:gd name="connsiteX2" fmla="*/ 4240255 w 4240255"/>
                <a:gd name="connsiteY2" fmla="*/ 175846 h 175846"/>
                <a:gd name="connsiteX3" fmla="*/ 0 w 4240255"/>
                <a:gd name="connsiteY3" fmla="*/ 175846 h 175846"/>
                <a:gd name="connsiteX4" fmla="*/ 146050 w 4240255"/>
                <a:gd name="connsiteY4" fmla="*/ 0 h 17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0255" h="175846">
                  <a:moveTo>
                    <a:pt x="146050" y="0"/>
                  </a:moveTo>
                  <a:lnTo>
                    <a:pt x="4240255" y="0"/>
                  </a:lnTo>
                  <a:lnTo>
                    <a:pt x="4240255" y="175846"/>
                  </a:lnTo>
                  <a:lnTo>
                    <a:pt x="0" y="17584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2295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A767A-8838-E59B-7C21-A3885294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111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F458F-535F-D9CE-EB11-4015E1D7F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5A05-EF81-6C46-832C-7C37DAF26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26544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0661-90BA-F04A-AD5D-1E7FF08D7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270000" algn="l" defTabSz="13716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0000" indent="-270000" algn="l" defTabSz="13716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70000" algn="l" defTabSz="13716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270000" algn="l" defTabSz="1371600" rtl="0" eaLnBrk="1" latinLnBrk="0" hangingPunct="1">
        <a:lnSpc>
          <a:spcPct val="100000"/>
        </a:lnSpc>
        <a:spcBef>
          <a:spcPts val="750"/>
        </a:spcBef>
        <a:spcAft>
          <a:spcPts val="15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sv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svg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A016B0-9A8B-26B3-0BE3-0E4F92632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359" y="3385376"/>
            <a:ext cx="8111969" cy="3719513"/>
          </a:xfrm>
        </p:spPr>
        <p:txBody>
          <a:bodyPr/>
          <a:lstStyle/>
          <a:p>
            <a:r>
              <a:rPr lang="en-AU" dirty="0"/>
              <a:t>Voting in Australia’s Democracy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DE53F4-DBA7-106B-67CE-23EF09659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Digital Pack Primary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1770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33C7E-EBD6-2599-C34F-FC3A4FFD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13367411" y="475717"/>
            <a:ext cx="4329401" cy="9335565"/>
          </a:xfrm>
          <a:custGeom>
            <a:avLst/>
            <a:gdLst/>
            <a:ahLst/>
            <a:cxnLst/>
            <a:rect l="l" t="t" r="r" b="b"/>
            <a:pathLst>
              <a:path w="4329401" h="9335565">
                <a:moveTo>
                  <a:pt x="0" y="0"/>
                </a:moveTo>
                <a:lnTo>
                  <a:pt x="4329401" y="0"/>
                </a:lnTo>
                <a:lnTo>
                  <a:pt x="4329401" y="9335566"/>
                </a:lnTo>
                <a:lnTo>
                  <a:pt x="0" y="9335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5454"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302748" y="6304631"/>
            <a:ext cx="148790" cy="442350"/>
          </a:xfrm>
          <a:custGeom>
            <a:avLst/>
            <a:gdLst/>
            <a:ahLst/>
            <a:cxnLst/>
            <a:rect l="l" t="t" r="r" b="b"/>
            <a:pathLst>
              <a:path w="148790" h="442350">
                <a:moveTo>
                  <a:pt x="0" y="0"/>
                </a:moveTo>
                <a:lnTo>
                  <a:pt x="148790" y="0"/>
                </a:lnTo>
                <a:lnTo>
                  <a:pt x="148790" y="442350"/>
                </a:lnTo>
                <a:lnTo>
                  <a:pt x="0" y="44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195518" y="7218401"/>
            <a:ext cx="376046" cy="449620"/>
          </a:xfrm>
          <a:custGeom>
            <a:avLst/>
            <a:gdLst/>
            <a:ahLst/>
            <a:cxnLst/>
            <a:rect l="l" t="t" r="r" b="b"/>
            <a:pathLst>
              <a:path w="376046" h="449620">
                <a:moveTo>
                  <a:pt x="0" y="0"/>
                </a:moveTo>
                <a:lnTo>
                  <a:pt x="376045" y="0"/>
                </a:lnTo>
                <a:lnTo>
                  <a:pt x="376045" y="449619"/>
                </a:lnTo>
                <a:lnTo>
                  <a:pt x="0" y="4496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262890" y="4355477"/>
            <a:ext cx="228506" cy="426118"/>
          </a:xfrm>
          <a:custGeom>
            <a:avLst/>
            <a:gdLst/>
            <a:ahLst/>
            <a:cxnLst/>
            <a:rect l="l" t="t" r="r" b="b"/>
            <a:pathLst>
              <a:path w="228506" h="426118">
                <a:moveTo>
                  <a:pt x="0" y="0"/>
                </a:moveTo>
                <a:lnTo>
                  <a:pt x="228506" y="0"/>
                </a:lnTo>
                <a:lnTo>
                  <a:pt x="228506" y="426118"/>
                </a:lnTo>
                <a:lnTo>
                  <a:pt x="0" y="426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4195518" y="5219562"/>
            <a:ext cx="329790" cy="454598"/>
          </a:xfrm>
          <a:custGeom>
            <a:avLst/>
            <a:gdLst/>
            <a:ahLst/>
            <a:cxnLst/>
            <a:rect l="l" t="t" r="r" b="b"/>
            <a:pathLst>
              <a:path w="329790" h="454598">
                <a:moveTo>
                  <a:pt x="0" y="0"/>
                </a:moveTo>
                <a:lnTo>
                  <a:pt x="329790" y="0"/>
                </a:lnTo>
                <a:lnTo>
                  <a:pt x="329790" y="454598"/>
                </a:lnTo>
                <a:lnTo>
                  <a:pt x="0" y="4545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-782996" y="5143499"/>
            <a:ext cx="13344856" cy="2795315"/>
            <a:chOff x="0" y="-178266"/>
            <a:chExt cx="17793141" cy="372708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78266"/>
              <a:ext cx="17793141" cy="3727086"/>
              <a:chOff x="0" y="-38100"/>
              <a:chExt cx="3802841" cy="79657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82644" y="-19095"/>
                <a:ext cx="3720197" cy="758472"/>
              </a:xfrm>
              <a:custGeom>
                <a:avLst/>
                <a:gdLst/>
                <a:ahLst/>
                <a:cxnLst/>
                <a:rect l="l" t="t" r="r" b="b"/>
                <a:pathLst>
                  <a:path w="3720197" h="758472">
                    <a:moveTo>
                      <a:pt x="8302" y="0"/>
                    </a:moveTo>
                    <a:lnTo>
                      <a:pt x="3711894" y="0"/>
                    </a:lnTo>
                    <a:cubicBezTo>
                      <a:pt x="3714096" y="0"/>
                      <a:pt x="3716208" y="875"/>
                      <a:pt x="3717765" y="2432"/>
                    </a:cubicBezTo>
                    <a:cubicBezTo>
                      <a:pt x="3719322" y="3989"/>
                      <a:pt x="3720197" y="6100"/>
                      <a:pt x="3720197" y="8302"/>
                    </a:cubicBezTo>
                    <a:lnTo>
                      <a:pt x="3720197" y="750170"/>
                    </a:lnTo>
                    <a:cubicBezTo>
                      <a:pt x="3720197" y="752372"/>
                      <a:pt x="3719322" y="754483"/>
                      <a:pt x="3717765" y="756040"/>
                    </a:cubicBezTo>
                    <a:cubicBezTo>
                      <a:pt x="3716208" y="757597"/>
                      <a:pt x="3714096" y="758472"/>
                      <a:pt x="3711894" y="758472"/>
                    </a:cubicBezTo>
                    <a:lnTo>
                      <a:pt x="8302" y="758472"/>
                    </a:lnTo>
                    <a:cubicBezTo>
                      <a:pt x="6100" y="758472"/>
                      <a:pt x="3989" y="757597"/>
                      <a:pt x="2432" y="756040"/>
                    </a:cubicBezTo>
                    <a:cubicBezTo>
                      <a:pt x="875" y="754483"/>
                      <a:pt x="0" y="752372"/>
                      <a:pt x="0" y="750170"/>
                    </a:cubicBezTo>
                    <a:lnTo>
                      <a:pt x="0" y="8302"/>
                    </a:lnTo>
                    <a:cubicBezTo>
                      <a:pt x="0" y="6100"/>
                      <a:pt x="875" y="3989"/>
                      <a:pt x="2432" y="2432"/>
                    </a:cubicBezTo>
                    <a:cubicBezTo>
                      <a:pt x="3989" y="875"/>
                      <a:pt x="6100" y="0"/>
                      <a:pt x="8302" y="0"/>
                    </a:cubicBezTo>
                    <a:close/>
                  </a:path>
                </a:pathLst>
              </a:custGeom>
              <a:solidFill>
                <a:srgbClr val="113768"/>
              </a:solidFill>
            </p:spPr>
            <p:txBody>
              <a:bodyPr/>
              <a:lstStyle/>
              <a:p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3720196" cy="796572"/>
              </a:xfrm>
              <a:prstGeom prst="rect">
                <a:avLst/>
              </a:prstGeom>
            </p:spPr>
            <p:txBody>
              <a:bodyPr lIns="46951" tIns="46951" rIns="46951" bIns="46951" rtlCol="0" anchor="ctr"/>
              <a:lstStyle/>
              <a:p>
                <a:pPr algn="ctr">
                  <a:lnSpc>
                    <a:spcPts val="2940"/>
                  </a:lnSpc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4524568" y="463325"/>
              <a:ext cx="2260857" cy="2443480"/>
            </a:xfrm>
            <a:custGeom>
              <a:avLst/>
              <a:gdLst/>
              <a:ahLst/>
              <a:cxnLst/>
              <a:rect l="l" t="t" r="r" b="b"/>
              <a:pathLst>
                <a:path w="2622171" h="2622171">
                  <a:moveTo>
                    <a:pt x="0" y="0"/>
                  </a:moveTo>
                  <a:lnTo>
                    <a:pt x="2622171" y="0"/>
                  </a:lnTo>
                  <a:lnTo>
                    <a:pt x="2622171" y="2622171"/>
                  </a:lnTo>
                  <a:lnTo>
                    <a:pt x="0" y="2622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454643" y="463325"/>
              <a:ext cx="10820400" cy="244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To complete the ballot paper, the voter writes numbers in </a:t>
              </a:r>
              <a:r>
                <a:rPr lang="en-US" sz="2100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ALL the boxes.</a:t>
              </a:r>
              <a:r>
                <a:rPr lang="en-US" sz="21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 </a:t>
              </a:r>
            </a:p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endParaRPr>
            </a:p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Voters write a "1" for their favorite, "2" for their second favorite, and so on until ALL the boxes have been filled in.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170425"/>
            <a:ext cx="14177619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Preferential voting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738622"/>
            <a:ext cx="11543396" cy="1956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Australian elections, we use a </a:t>
            </a:r>
            <a:r>
              <a:rPr lang="en-US" sz="2199" b="1" dirty="0">
                <a:solidFill>
                  <a:srgbClr val="4F87C6"/>
                </a:solidFill>
                <a:latin typeface="Gotham Bold"/>
                <a:ea typeface="Gotham Bold"/>
                <a:cs typeface="Gotham Bold"/>
                <a:sym typeface="Gotham Bold"/>
              </a:rPr>
              <a:t>preferential voting</a:t>
            </a:r>
            <a:r>
              <a:rPr lang="en-US" sz="2199" dirty="0">
                <a:solidFill>
                  <a:srgbClr val="4F87C6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199" b="1" dirty="0">
                <a:solidFill>
                  <a:srgbClr val="4F87C6"/>
                </a:solidFill>
                <a:latin typeface="Gotham Bold"/>
                <a:ea typeface="Gotham Bold"/>
                <a:cs typeface="Gotham Bold"/>
                <a:sym typeface="Gotham Bold"/>
              </a:rPr>
              <a:t>system.</a:t>
            </a:r>
          </a:p>
          <a:p>
            <a:pPr>
              <a:lnSpc>
                <a:spcPts val="3079"/>
              </a:lnSpc>
            </a:pPr>
            <a:endParaRPr lang="en-US" sz="2199" b="1" dirty="0">
              <a:solidFill>
                <a:srgbClr val="4F87C6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Voters rank candidates in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"/>
              </a:rPr>
              <a:t>order of preference. 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113768"/>
              </a:solidFill>
              <a:latin typeface="Gotham"/>
              <a:ea typeface="Gotham"/>
              <a:cs typeface="Gotham"/>
              <a:sym typeface="Gotham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This means selecting the candidates in the order that the voter likes them. 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EDD8DF7F-665A-92BE-0A98-5B4CC8500AA2}"/>
              </a:ext>
            </a:extLst>
          </p:cNvPr>
          <p:cNvSpPr txBox="1"/>
          <p:nvPr/>
        </p:nvSpPr>
        <p:spPr>
          <a:xfrm>
            <a:off x="1018464" y="8387327"/>
            <a:ext cx="11543396" cy="76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If you don’t fill in your ballot paper correctly, your vote will not be counted. This is called an </a:t>
            </a:r>
            <a:r>
              <a:rPr lang="en-US" sz="2199" dirty="0">
                <a:solidFill>
                  <a:srgbClr val="113768"/>
                </a:solidFill>
                <a:latin typeface="Gotham Bold" panose="020B0604020202020204" charset="0"/>
                <a:ea typeface="Gotham"/>
                <a:cs typeface="Gotham Bold" panose="020B0604020202020204" charset="0"/>
                <a:sym typeface="Gotham"/>
              </a:rPr>
              <a:t>Informal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vote.</a:t>
            </a:r>
            <a:r>
              <a:rPr lang="en-US" sz="24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Do not put your name on the ballot paper.</a:t>
            </a:r>
          </a:p>
        </p:txBody>
      </p:sp>
    </p:spTree>
    <p:extLst>
      <p:ext uri="{BB962C8B-B14F-4D97-AF65-F5344CB8AC3E}">
        <p14:creationId xmlns:p14="http://schemas.microsoft.com/office/powerpoint/2010/main" val="38150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7321-CA48-6C78-8EC0-B40B1A9B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8A6F4BD2-E968-BC32-0AA2-6C2B157E6074}"/>
              </a:ext>
            </a:extLst>
          </p:cNvPr>
          <p:cNvSpPr/>
          <p:nvPr/>
        </p:nvSpPr>
        <p:spPr>
          <a:xfrm>
            <a:off x="14545333" y="4341424"/>
            <a:ext cx="2369971" cy="3374804"/>
          </a:xfrm>
          <a:custGeom>
            <a:avLst/>
            <a:gdLst/>
            <a:ahLst/>
            <a:cxnLst/>
            <a:rect l="l" t="t" r="r" b="b"/>
            <a:pathLst>
              <a:path w="2369971" h="3374804">
                <a:moveTo>
                  <a:pt x="0" y="0"/>
                </a:moveTo>
                <a:lnTo>
                  <a:pt x="2369971" y="0"/>
                </a:lnTo>
                <a:lnTo>
                  <a:pt x="2369971" y="3374804"/>
                </a:lnTo>
                <a:lnTo>
                  <a:pt x="0" y="3374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7" r="-317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B9171344-E9CF-C08C-F4D8-6A3F7E679F11}"/>
              </a:ext>
            </a:extLst>
          </p:cNvPr>
          <p:cNvSpPr/>
          <p:nvPr/>
        </p:nvSpPr>
        <p:spPr>
          <a:xfrm>
            <a:off x="6897110" y="3462506"/>
            <a:ext cx="4680993" cy="3704949"/>
          </a:xfrm>
          <a:custGeom>
            <a:avLst/>
            <a:gdLst/>
            <a:ahLst/>
            <a:cxnLst/>
            <a:rect l="l" t="t" r="r" b="b"/>
            <a:pathLst>
              <a:path w="5468173" h="4114800">
                <a:moveTo>
                  <a:pt x="0" y="0"/>
                </a:moveTo>
                <a:lnTo>
                  <a:pt x="5468173" y="0"/>
                </a:lnTo>
                <a:lnTo>
                  <a:pt x="5468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8C280424-A64C-A4C0-5C16-C1A8C8521224}"/>
              </a:ext>
            </a:extLst>
          </p:cNvPr>
          <p:cNvSpPr txBox="1"/>
          <p:nvPr/>
        </p:nvSpPr>
        <p:spPr>
          <a:xfrm>
            <a:off x="1028700" y="1024203"/>
            <a:ext cx="15131594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Election Day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16241DB-0D5B-9DE6-1FF3-001EDDB331B1}"/>
              </a:ext>
            </a:extLst>
          </p:cNvPr>
          <p:cNvGrpSpPr/>
          <p:nvPr/>
        </p:nvGrpSpPr>
        <p:grpSpPr>
          <a:xfrm>
            <a:off x="1016378" y="3583308"/>
            <a:ext cx="4686299" cy="3584147"/>
            <a:chOff x="-9593" y="0"/>
            <a:chExt cx="1024372" cy="783454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92537062-9A33-6CE9-0082-2D51B62240DF}"/>
                </a:ext>
              </a:extLst>
            </p:cNvPr>
            <p:cNvSpPr/>
            <p:nvPr/>
          </p:nvSpPr>
          <p:spPr>
            <a:xfrm>
              <a:off x="-9593" y="0"/>
              <a:ext cx="1024372" cy="783454"/>
            </a:xfrm>
            <a:prstGeom prst="rect">
              <a:avLst/>
            </a:prstGeom>
            <a:blipFill>
              <a:blip r:embed="rId6"/>
              <a:stretch>
                <a:fillRect l="-7747" r="-7747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A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18">
            <a:extLst>
              <a:ext uri="{FF2B5EF4-FFF2-40B4-BE49-F238E27FC236}">
                <a16:creationId xmlns:a16="http://schemas.microsoft.com/office/drawing/2014/main" id="{5A917009-A6CB-A7CA-4CA1-69684E07B7D5}"/>
              </a:ext>
            </a:extLst>
          </p:cNvPr>
          <p:cNvSpPr txBox="1"/>
          <p:nvPr/>
        </p:nvSpPr>
        <p:spPr>
          <a:xfrm>
            <a:off x="1028700" y="2443774"/>
            <a:ext cx="4838077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On 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Election Day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, voters go to a 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Polling Place 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to place their vote.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35A5F460-EA23-FB80-093F-DFFC80984F54}"/>
              </a:ext>
            </a:extLst>
          </p:cNvPr>
          <p:cNvSpPr txBox="1"/>
          <p:nvPr/>
        </p:nvSpPr>
        <p:spPr>
          <a:xfrm>
            <a:off x="6711864" y="2443773"/>
            <a:ext cx="5171615" cy="763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Polling Places are often set up in 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schools.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45B1562B-FEEF-54B1-2E0D-F00A3585AB65}"/>
              </a:ext>
            </a:extLst>
          </p:cNvPr>
          <p:cNvSpPr txBox="1"/>
          <p:nvPr/>
        </p:nvSpPr>
        <p:spPr>
          <a:xfrm>
            <a:off x="12539892" y="2298771"/>
            <a:ext cx="4680993" cy="154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Outside 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 Polling Place, people who represent different Parties and Candidates hand out 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"/>
                <a:cs typeface="Gotham Bold"/>
                <a:sym typeface="Gotham Bold"/>
              </a:rPr>
              <a:t>flyers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to voters.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DF5CC2F3-F076-7E9E-BB8F-23FD8D3D9777}"/>
              </a:ext>
            </a:extLst>
          </p:cNvPr>
          <p:cNvSpPr txBox="1"/>
          <p:nvPr/>
        </p:nvSpPr>
        <p:spPr>
          <a:xfrm>
            <a:off x="12551265" y="4341424"/>
            <a:ext cx="2025913" cy="1478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 flyers are called 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How-to-Vote Cards.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88B2AB-6E4B-9912-8139-34B782877B9F}"/>
              </a:ext>
            </a:extLst>
          </p:cNvPr>
          <p:cNvGrpSpPr/>
          <p:nvPr/>
        </p:nvGrpSpPr>
        <p:grpSpPr>
          <a:xfrm>
            <a:off x="6324601" y="8455635"/>
            <a:ext cx="11963400" cy="1652449"/>
            <a:chOff x="-831065" y="8414250"/>
            <a:chExt cx="13054840" cy="1690575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E7C37CDD-50DA-30FC-14C9-D10066B891F2}"/>
                </a:ext>
              </a:extLst>
            </p:cNvPr>
            <p:cNvGrpSpPr/>
            <p:nvPr/>
          </p:nvGrpSpPr>
          <p:grpSpPr>
            <a:xfrm>
              <a:off x="-831065" y="8414250"/>
              <a:ext cx="13054840" cy="1690575"/>
              <a:chOff x="0" y="0"/>
              <a:chExt cx="3720196" cy="481758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70FDA86-6CC0-3329-FB0A-E81F63A07C9C}"/>
                  </a:ext>
                </a:extLst>
              </p:cNvPr>
              <p:cNvSpPr/>
              <p:nvPr/>
            </p:nvSpPr>
            <p:spPr>
              <a:xfrm>
                <a:off x="0" y="0"/>
                <a:ext cx="3720197" cy="481758"/>
              </a:xfrm>
              <a:custGeom>
                <a:avLst/>
                <a:gdLst/>
                <a:ahLst/>
                <a:cxnLst/>
                <a:rect l="l" t="t" r="r" b="b"/>
                <a:pathLst>
                  <a:path w="3720197" h="481758">
                    <a:moveTo>
                      <a:pt x="8302" y="0"/>
                    </a:moveTo>
                    <a:lnTo>
                      <a:pt x="3711894" y="0"/>
                    </a:lnTo>
                    <a:cubicBezTo>
                      <a:pt x="3714096" y="0"/>
                      <a:pt x="3716208" y="875"/>
                      <a:pt x="3717765" y="2432"/>
                    </a:cubicBezTo>
                    <a:cubicBezTo>
                      <a:pt x="3719322" y="3989"/>
                      <a:pt x="3720197" y="6100"/>
                      <a:pt x="3720197" y="8302"/>
                    </a:cubicBezTo>
                    <a:lnTo>
                      <a:pt x="3720197" y="473455"/>
                    </a:lnTo>
                    <a:cubicBezTo>
                      <a:pt x="3720197" y="475657"/>
                      <a:pt x="3719322" y="477769"/>
                      <a:pt x="3717765" y="479326"/>
                    </a:cubicBezTo>
                    <a:cubicBezTo>
                      <a:pt x="3716208" y="480883"/>
                      <a:pt x="3714096" y="481758"/>
                      <a:pt x="3711894" y="481758"/>
                    </a:cubicBezTo>
                    <a:lnTo>
                      <a:pt x="8302" y="481758"/>
                    </a:lnTo>
                    <a:cubicBezTo>
                      <a:pt x="6100" y="481758"/>
                      <a:pt x="3989" y="480883"/>
                      <a:pt x="2432" y="479326"/>
                    </a:cubicBezTo>
                    <a:cubicBezTo>
                      <a:pt x="875" y="477769"/>
                      <a:pt x="0" y="475657"/>
                      <a:pt x="0" y="473455"/>
                    </a:cubicBezTo>
                    <a:lnTo>
                      <a:pt x="0" y="8302"/>
                    </a:lnTo>
                    <a:cubicBezTo>
                      <a:pt x="0" y="6100"/>
                      <a:pt x="875" y="3989"/>
                      <a:pt x="2432" y="2432"/>
                    </a:cubicBezTo>
                    <a:cubicBezTo>
                      <a:pt x="3989" y="875"/>
                      <a:pt x="6100" y="0"/>
                      <a:pt x="8302" y="0"/>
                    </a:cubicBezTo>
                    <a:close/>
                  </a:path>
                </a:pathLst>
              </a:custGeom>
              <a:solidFill>
                <a:srgbClr val="113768"/>
              </a:solidFill>
            </p:spPr>
            <p:txBody>
              <a:bodyPr/>
              <a:lstStyle/>
              <a:p>
                <a:endParaRPr lang="en-AU" sz="20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D7F701-8FA8-EE34-B3B8-9ACE899B34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720196" cy="519858"/>
              </a:xfrm>
              <a:prstGeom prst="rect">
                <a:avLst/>
              </a:prstGeom>
            </p:spPr>
            <p:txBody>
              <a:bodyPr lIns="46951" tIns="46951" rIns="46951" bIns="46951" rtlCol="0" anchor="ctr"/>
              <a:lstStyle/>
              <a:p>
                <a:pPr algn="ctr">
                  <a:lnSpc>
                    <a:spcPts val="2940"/>
                  </a:lnSpc>
                </a:pPr>
                <a:endParaRPr sz="2000"/>
              </a:p>
            </p:txBody>
          </p:sp>
        </p:grp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E987B3B4-52B3-F495-C42B-5499493BA403}"/>
                </a:ext>
              </a:extLst>
            </p:cNvPr>
            <p:cNvSpPr txBox="1"/>
            <p:nvPr/>
          </p:nvSpPr>
          <p:spPr>
            <a:xfrm>
              <a:off x="1117673" y="8634934"/>
              <a:ext cx="10101154" cy="359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spcBef>
                  <a:spcPct val="0"/>
                </a:spcBef>
              </a:pPr>
              <a:endParaRPr lang="en-US" sz="2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19" name="TextBox 23">
            <a:extLst>
              <a:ext uri="{FF2B5EF4-FFF2-40B4-BE49-F238E27FC236}">
                <a16:creationId xmlns:a16="http://schemas.microsoft.com/office/drawing/2014/main" id="{B2A947BE-0188-ED46-501B-C5BBC389569A}"/>
              </a:ext>
            </a:extLst>
          </p:cNvPr>
          <p:cNvSpPr txBox="1"/>
          <p:nvPr/>
        </p:nvSpPr>
        <p:spPr>
          <a:xfrm>
            <a:off x="7136667" y="8881090"/>
            <a:ext cx="10389333" cy="76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It is possible to vote before Election Day if you are unable to vote on Polling Day. This is called </a:t>
            </a:r>
            <a:r>
              <a:rPr lang="en-US" sz="2000" dirty="0">
                <a:solidFill>
                  <a:schemeClr val="bg1"/>
                </a:solidFill>
                <a:latin typeface="Gotham Bold" panose="020B0604020202020204" charset="0"/>
                <a:ea typeface="Gotham"/>
                <a:cs typeface="Gotham Bold" panose="020B0604020202020204" charset="0"/>
                <a:sym typeface="Gotham"/>
              </a:rPr>
              <a:t>Early Voting</a:t>
            </a:r>
            <a:r>
              <a:rPr lang="en-US" sz="20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ACCF8A-408B-F115-A4B7-51EB3376DE80}"/>
              </a:ext>
            </a:extLst>
          </p:cNvPr>
          <p:cNvGrpSpPr/>
          <p:nvPr/>
        </p:nvGrpSpPr>
        <p:grpSpPr>
          <a:xfrm>
            <a:off x="1" y="8417508"/>
            <a:ext cx="6604348" cy="1690575"/>
            <a:chOff x="0" y="8417508"/>
            <a:chExt cx="6808845" cy="169057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1ACD1E-997D-53A1-4545-A55FBB8166D0}"/>
                </a:ext>
              </a:extLst>
            </p:cNvPr>
            <p:cNvGrpSpPr/>
            <p:nvPr/>
          </p:nvGrpSpPr>
          <p:grpSpPr>
            <a:xfrm>
              <a:off x="0" y="8417508"/>
              <a:ext cx="6808845" cy="1690575"/>
              <a:chOff x="-831065" y="8414250"/>
              <a:chExt cx="13054840" cy="1690575"/>
            </a:xfrm>
            <a:solidFill>
              <a:srgbClr val="C29B1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6" name="Group 15">
                <a:extLst>
                  <a:ext uri="{FF2B5EF4-FFF2-40B4-BE49-F238E27FC236}">
                    <a16:creationId xmlns:a16="http://schemas.microsoft.com/office/drawing/2014/main" id="{B40F8FA3-54D8-6449-C3EE-E635E504E8A5}"/>
                  </a:ext>
                </a:extLst>
              </p:cNvPr>
              <p:cNvGrpSpPr/>
              <p:nvPr/>
            </p:nvGrpSpPr>
            <p:grpSpPr>
              <a:xfrm>
                <a:off x="-831065" y="8414250"/>
                <a:ext cx="13054840" cy="1690575"/>
                <a:chOff x="0" y="0"/>
                <a:chExt cx="3720196" cy="481758"/>
              </a:xfrm>
              <a:grpFill/>
            </p:grpSpPr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DFBAD72E-E7B2-7474-D5F6-FE1C8DB475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720197" cy="481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197" h="481758">
                      <a:moveTo>
                        <a:pt x="8302" y="0"/>
                      </a:moveTo>
                      <a:lnTo>
                        <a:pt x="3711894" y="0"/>
                      </a:lnTo>
                      <a:cubicBezTo>
                        <a:pt x="3714096" y="0"/>
                        <a:pt x="3716208" y="875"/>
                        <a:pt x="3717765" y="2432"/>
                      </a:cubicBezTo>
                      <a:cubicBezTo>
                        <a:pt x="3719322" y="3989"/>
                        <a:pt x="3720197" y="6100"/>
                        <a:pt x="3720197" y="8302"/>
                      </a:cubicBezTo>
                      <a:lnTo>
                        <a:pt x="3720197" y="473455"/>
                      </a:lnTo>
                      <a:cubicBezTo>
                        <a:pt x="3720197" y="475657"/>
                        <a:pt x="3719322" y="477769"/>
                        <a:pt x="3717765" y="479326"/>
                      </a:cubicBezTo>
                      <a:cubicBezTo>
                        <a:pt x="3716208" y="480883"/>
                        <a:pt x="3714096" y="481758"/>
                        <a:pt x="3711894" y="481758"/>
                      </a:cubicBezTo>
                      <a:lnTo>
                        <a:pt x="8302" y="481758"/>
                      </a:lnTo>
                      <a:cubicBezTo>
                        <a:pt x="6100" y="481758"/>
                        <a:pt x="3989" y="480883"/>
                        <a:pt x="2432" y="479326"/>
                      </a:cubicBezTo>
                      <a:cubicBezTo>
                        <a:pt x="875" y="477769"/>
                        <a:pt x="0" y="475657"/>
                        <a:pt x="0" y="473455"/>
                      </a:cubicBezTo>
                      <a:lnTo>
                        <a:pt x="0" y="8302"/>
                      </a:lnTo>
                      <a:cubicBezTo>
                        <a:pt x="0" y="6100"/>
                        <a:pt x="875" y="3989"/>
                        <a:pt x="2432" y="2432"/>
                      </a:cubicBezTo>
                      <a:cubicBezTo>
                        <a:pt x="3989" y="875"/>
                        <a:pt x="6100" y="0"/>
                        <a:pt x="83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AU" sz="200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34F019-3E02-49C3-06CB-298A0495E9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720196" cy="51985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46951" tIns="46951" rIns="46951" bIns="46951" rtlCol="0" anchor="ctr"/>
                <a:lstStyle/>
                <a:p>
                  <a:pPr algn="ctr">
                    <a:lnSpc>
                      <a:spcPts val="2940"/>
                    </a:lnSpc>
                  </a:pPr>
                  <a:endParaRPr sz="2000"/>
                </a:p>
              </p:txBody>
            </p:sp>
          </p:grp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594F143B-5F4D-E71B-67BF-2609ECF61E05}"/>
                  </a:ext>
                </a:extLst>
              </p:cNvPr>
              <p:cNvSpPr txBox="1"/>
              <p:nvPr/>
            </p:nvSpPr>
            <p:spPr>
              <a:xfrm>
                <a:off x="1117673" y="8634934"/>
                <a:ext cx="10101154" cy="3597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079"/>
                  </a:lnSpc>
                  <a:spcBef>
                    <a:spcPct val="0"/>
                  </a:spcBef>
                </a:pPr>
                <a:endParaRPr lang="en-US" sz="2000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endParaRPr>
              </a:p>
            </p:txBody>
          </p: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F583B43C-D4E1-BE3E-070C-DDCDB064A5F5}"/>
                </a:ext>
              </a:extLst>
            </p:cNvPr>
            <p:cNvSpPr txBox="1"/>
            <p:nvPr/>
          </p:nvSpPr>
          <p:spPr>
            <a:xfrm>
              <a:off x="1056984" y="8818049"/>
              <a:ext cx="3266076" cy="701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Gotham"/>
                  <a:ea typeface="Gotham"/>
                  <a:cs typeface="Gotham"/>
                  <a:sym typeface="Gotham"/>
                </a:rPr>
                <a:t>Election Day is always on a </a:t>
              </a:r>
              <a:r>
                <a:rPr lang="en-US" sz="2000" b="1" dirty="0">
                  <a:solidFill>
                    <a:schemeClr val="bg1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Saturday.</a:t>
              </a:r>
            </a:p>
          </p:txBody>
        </p:sp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3C1D69E5-6CB6-DC6F-9755-8C9504C06E7D}"/>
                </a:ext>
              </a:extLst>
            </p:cNvPr>
            <p:cNvSpPr/>
            <p:nvPr/>
          </p:nvSpPr>
          <p:spPr>
            <a:xfrm>
              <a:off x="4831250" y="8707032"/>
              <a:ext cx="1140381" cy="1111525"/>
            </a:xfrm>
            <a:custGeom>
              <a:avLst/>
              <a:gdLst/>
              <a:ahLst/>
              <a:cxnLst/>
              <a:rect l="l" t="t" r="r" b="b"/>
              <a:pathLst>
                <a:path w="1308714" h="1308714">
                  <a:moveTo>
                    <a:pt x="0" y="0"/>
                  </a:moveTo>
                  <a:lnTo>
                    <a:pt x="1308713" y="0"/>
                  </a:lnTo>
                  <a:lnTo>
                    <a:pt x="1308713" y="1308714"/>
                  </a:lnTo>
                  <a:lnTo>
                    <a:pt x="0" y="1308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3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54A6-9E88-9F1F-CA30-215143879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13883036" y="1978054"/>
            <a:ext cx="2846280" cy="3369327"/>
          </a:xfrm>
          <a:prstGeom prst="roundRect">
            <a:avLst/>
          </a:prstGeom>
          <a:blipFill>
            <a:blip r:embed="rId2"/>
            <a:stretch>
              <a:fillRect l="-39526" r="-38038"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208833" y="5443847"/>
            <a:ext cx="4070329" cy="271696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028700" y="4932363"/>
            <a:ext cx="3168920" cy="410881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271011" y="6802328"/>
            <a:ext cx="4070329" cy="270903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838283"/>
            <a:ext cx="15131594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Voting at a Polling Place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1" y="2679101"/>
            <a:ext cx="3543300" cy="176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Inside the 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Polling Place are 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Electoral workers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.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They are there to help voters.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63517" y="2909824"/>
            <a:ext cx="3089111" cy="176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Voters are given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ballot papers.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113768"/>
              </a:solidFill>
              <a:latin typeface="Gotham"/>
              <a:ea typeface="Gotham"/>
              <a:cs typeface="Gotham"/>
              <a:sym typeface="Gotham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Then they</a:t>
            </a: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make their vote in voting screens... 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2AEB2B0-73D5-6B47-4CDD-14E9E190C656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 rot="5400000" flipH="1" flipV="1">
            <a:off x="4488397" y="6285572"/>
            <a:ext cx="880364" cy="4630838"/>
          </a:xfrm>
          <a:prstGeom prst="bentConnector3">
            <a:avLst>
              <a:gd name="adj1" fmla="val -25967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A4DCA49-C97C-13B6-E927-EF2803D2108B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9072116" y="632927"/>
            <a:ext cx="2982803" cy="6639038"/>
          </a:xfrm>
          <a:prstGeom prst="bentConnector2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sp>
        <p:nvSpPr>
          <p:cNvPr id="18" name="TextBox 18"/>
          <p:cNvSpPr txBox="1"/>
          <p:nvPr/>
        </p:nvSpPr>
        <p:spPr>
          <a:xfrm>
            <a:off x="5314511" y="4149924"/>
            <a:ext cx="3853373" cy="1054100"/>
          </a:xfrm>
          <a:prstGeom prst="rect">
            <a:avLst/>
          </a:prstGeom>
          <a:solidFill>
            <a:sysClr val="window" lastClr="FFFFFF"/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13768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rPr>
              <a:t>They find the voters’ names on the electoral roll and mark them off. 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E1C850D-D25F-924C-3261-E5E8F6C7BDCE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14578703" y="6074854"/>
            <a:ext cx="1454947" cy="127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sp>
        <p:nvSpPr>
          <p:cNvPr id="20" name="TextBox 20"/>
          <p:cNvSpPr txBox="1"/>
          <p:nvPr/>
        </p:nvSpPr>
        <p:spPr>
          <a:xfrm>
            <a:off x="13271011" y="5704577"/>
            <a:ext cx="3955480" cy="70167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13768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rPr>
              <a:t>... then they place their votes into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13768"/>
                </a:solidFill>
                <a:effectLst/>
                <a:uLnTx/>
                <a:uFillTx/>
                <a:latin typeface="Gotham Bold"/>
                <a:ea typeface="Gotham Bold"/>
                <a:cs typeface="Gotham Bold"/>
                <a:sym typeface="Gotham Bold"/>
              </a:rPr>
              <a:t>ballot box.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A0EAE1-244A-8C40-A3FA-729E60620D6A}"/>
              </a:ext>
            </a:extLst>
          </p:cNvPr>
          <p:cNvGrpSpPr/>
          <p:nvPr/>
        </p:nvGrpSpPr>
        <p:grpSpPr>
          <a:xfrm>
            <a:off x="11346072" y="7394843"/>
            <a:ext cx="1524000" cy="1524000"/>
            <a:chOff x="10962892" y="7394843"/>
            <a:chExt cx="1524000" cy="1524000"/>
          </a:xfrm>
        </p:grpSpPr>
        <p:pic>
          <p:nvPicPr>
            <p:cNvPr id="3" name="Graphic 2" descr="Checkmark with solid fill">
              <a:extLst>
                <a:ext uri="{FF2B5EF4-FFF2-40B4-BE49-F238E27FC236}">
                  <a16:creationId xmlns:a16="http://schemas.microsoft.com/office/drawing/2014/main" id="{6AA5A215-77E1-DB3F-27CB-283D5BA8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67692" y="7699643"/>
              <a:ext cx="914400" cy="9144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9EC2E7-ED28-474B-15CE-4B4E7D21812A}"/>
                </a:ext>
              </a:extLst>
            </p:cNvPr>
            <p:cNvSpPr/>
            <p:nvPr/>
          </p:nvSpPr>
          <p:spPr>
            <a:xfrm>
              <a:off x="10962892" y="7394843"/>
              <a:ext cx="1524000" cy="1524000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0947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/>
      <p:bldP spid="19" grpId="0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13105823" y="1076676"/>
            <a:ext cx="5333243" cy="35454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>
            <a:off x="1028700" y="3738980"/>
            <a:ext cx="2705100" cy="1670671"/>
          </a:xfrm>
          <a:custGeom>
            <a:avLst/>
            <a:gdLst/>
            <a:ahLst/>
            <a:cxnLst/>
            <a:rect l="l" t="t" r="r" b="b"/>
            <a:pathLst>
              <a:path w="2512889" h="1649083">
                <a:moveTo>
                  <a:pt x="0" y="0"/>
                </a:moveTo>
                <a:lnTo>
                  <a:pt x="2512889" y="0"/>
                </a:lnTo>
                <a:lnTo>
                  <a:pt x="2512889" y="1649083"/>
                </a:lnTo>
                <a:lnTo>
                  <a:pt x="0" y="1649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>
            <a:off x="13105823" y="4888403"/>
            <a:ext cx="5333243" cy="3417737"/>
          </a:xfrm>
          <a:prstGeom prst="rect">
            <a:avLst/>
          </a:prstGeom>
          <a:blipFill>
            <a:blip r:embed="rId6"/>
            <a:stretch>
              <a:fillRect l="-1852" t="-2299" r="-4785" b="-5003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8" name="Group 18"/>
          <p:cNvGrpSpPr/>
          <p:nvPr/>
        </p:nvGrpSpPr>
        <p:grpSpPr>
          <a:xfrm>
            <a:off x="12623114" y="8824619"/>
            <a:ext cx="5664886" cy="1280207"/>
            <a:chOff x="0" y="0"/>
            <a:chExt cx="1491986" cy="3371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1986" cy="337174"/>
            </a:xfrm>
            <a:custGeom>
              <a:avLst/>
              <a:gdLst/>
              <a:ahLst/>
              <a:cxnLst/>
              <a:rect l="l" t="t" r="r" b="b"/>
              <a:pathLst>
                <a:path w="1491986" h="337174">
                  <a:moveTo>
                    <a:pt x="0" y="0"/>
                  </a:moveTo>
                  <a:lnTo>
                    <a:pt x="1491986" y="0"/>
                  </a:lnTo>
                  <a:lnTo>
                    <a:pt x="1491986" y="337174"/>
                  </a:lnTo>
                  <a:lnTo>
                    <a:pt x="0" y="337174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91986" cy="375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319017" y="5949431"/>
            <a:ext cx="1904758" cy="1904758"/>
          </a:xfrm>
          <a:custGeom>
            <a:avLst/>
            <a:gdLst/>
            <a:ahLst/>
            <a:cxnLst/>
            <a:rect l="l" t="t" r="r" b="b"/>
            <a:pathLst>
              <a:path w="1904758" h="1904758">
                <a:moveTo>
                  <a:pt x="0" y="0"/>
                </a:moveTo>
                <a:lnTo>
                  <a:pt x="1904758" y="0"/>
                </a:lnTo>
                <a:lnTo>
                  <a:pt x="1904758" y="1904758"/>
                </a:lnTo>
                <a:lnTo>
                  <a:pt x="0" y="1904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22" name="TextBox 22"/>
          <p:cNvSpPr txBox="1"/>
          <p:nvPr/>
        </p:nvSpPr>
        <p:spPr>
          <a:xfrm>
            <a:off x="1028700" y="771701"/>
            <a:ext cx="15131594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60"/>
              </a:lnSpc>
            </a:pPr>
            <a:r>
              <a:rPr lang="en-US" sz="8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Counting the votes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125812"/>
            <a:ext cx="11387286" cy="1160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After polling closes, the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ballot boxes are opened at the polling places.</a:t>
            </a:r>
            <a:endParaRPr lang="en-US" sz="2200" dirty="0">
              <a:solidFill>
                <a:srgbClr val="113768"/>
              </a:solidFill>
              <a:latin typeface="Gotham"/>
              <a:ea typeface="Gotham"/>
              <a:cs typeface="Gotham"/>
              <a:sym typeface="Gotham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Election workers check the ballot papers have been correctly filled out… 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and start to count the votes.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35000" y="8689164"/>
            <a:ext cx="4530695" cy="8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Scrutineers</a:t>
            </a:r>
            <a:r>
              <a:rPr lang="en-US" sz="1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are people chosen by candidates to watch the votes being counted to make sure it is done correctly.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74989" y="3993837"/>
            <a:ext cx="8148786" cy="1160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After that, all the votes from around the state are loaded onto trucks and taken to a big warehouse where the counting continues.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5861264"/>
            <a:ext cx="8635927" cy="2030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All the "1" votes are counted first, for each candidate.</a:t>
            </a:r>
          </a:p>
          <a:p>
            <a:pPr algn="l"/>
            <a:endParaRPr lang="en-US" sz="2199" dirty="0">
              <a:solidFill>
                <a:srgbClr val="113768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/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If none of the candidates get more than half, the candidate with the fewest "1" votes is eliminated. </a:t>
            </a:r>
          </a:p>
          <a:p>
            <a:pPr algn="l"/>
            <a:endParaRPr lang="en-US" sz="2199" dirty="0">
              <a:solidFill>
                <a:srgbClr val="113768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spcBef>
                <a:spcPct val="0"/>
              </a:spcBef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Their votes are then redistributed to the number “2” choices.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BF162A-6B0E-6BB7-0CE7-C0754268D664}"/>
              </a:ext>
            </a:extLst>
          </p:cNvPr>
          <p:cNvGrpSpPr/>
          <p:nvPr/>
        </p:nvGrpSpPr>
        <p:grpSpPr>
          <a:xfrm>
            <a:off x="-831065" y="8414250"/>
            <a:ext cx="13054840" cy="1690575"/>
            <a:chOff x="-831065" y="8414250"/>
            <a:chExt cx="13054840" cy="1690575"/>
          </a:xfrm>
        </p:grpSpPr>
        <p:grpSp>
          <p:nvGrpSpPr>
            <p:cNvPr id="15" name="Group 15"/>
            <p:cNvGrpSpPr/>
            <p:nvPr/>
          </p:nvGrpSpPr>
          <p:grpSpPr>
            <a:xfrm>
              <a:off x="-831065" y="8414250"/>
              <a:ext cx="13054840" cy="1690575"/>
              <a:chOff x="0" y="0"/>
              <a:chExt cx="3720196" cy="48175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720197" cy="481758"/>
              </a:xfrm>
              <a:custGeom>
                <a:avLst/>
                <a:gdLst/>
                <a:ahLst/>
                <a:cxnLst/>
                <a:rect l="l" t="t" r="r" b="b"/>
                <a:pathLst>
                  <a:path w="3720197" h="481758">
                    <a:moveTo>
                      <a:pt x="8302" y="0"/>
                    </a:moveTo>
                    <a:lnTo>
                      <a:pt x="3711894" y="0"/>
                    </a:lnTo>
                    <a:cubicBezTo>
                      <a:pt x="3714096" y="0"/>
                      <a:pt x="3716208" y="875"/>
                      <a:pt x="3717765" y="2432"/>
                    </a:cubicBezTo>
                    <a:cubicBezTo>
                      <a:pt x="3719322" y="3989"/>
                      <a:pt x="3720197" y="6100"/>
                      <a:pt x="3720197" y="8302"/>
                    </a:cubicBezTo>
                    <a:lnTo>
                      <a:pt x="3720197" y="473455"/>
                    </a:lnTo>
                    <a:cubicBezTo>
                      <a:pt x="3720197" y="475657"/>
                      <a:pt x="3719322" y="477769"/>
                      <a:pt x="3717765" y="479326"/>
                    </a:cubicBezTo>
                    <a:cubicBezTo>
                      <a:pt x="3716208" y="480883"/>
                      <a:pt x="3714096" y="481758"/>
                      <a:pt x="3711894" y="481758"/>
                    </a:cubicBezTo>
                    <a:lnTo>
                      <a:pt x="8302" y="481758"/>
                    </a:lnTo>
                    <a:cubicBezTo>
                      <a:pt x="6100" y="481758"/>
                      <a:pt x="3989" y="480883"/>
                      <a:pt x="2432" y="479326"/>
                    </a:cubicBezTo>
                    <a:cubicBezTo>
                      <a:pt x="875" y="477769"/>
                      <a:pt x="0" y="475657"/>
                      <a:pt x="0" y="473455"/>
                    </a:cubicBezTo>
                    <a:lnTo>
                      <a:pt x="0" y="8302"/>
                    </a:lnTo>
                    <a:cubicBezTo>
                      <a:pt x="0" y="6100"/>
                      <a:pt x="875" y="3989"/>
                      <a:pt x="2432" y="2432"/>
                    </a:cubicBezTo>
                    <a:cubicBezTo>
                      <a:pt x="3989" y="875"/>
                      <a:pt x="6100" y="0"/>
                      <a:pt x="8302" y="0"/>
                    </a:cubicBezTo>
                    <a:close/>
                  </a:path>
                </a:pathLst>
              </a:custGeom>
              <a:solidFill>
                <a:srgbClr val="11376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3720196" cy="519858"/>
              </a:xfrm>
              <a:prstGeom prst="rect">
                <a:avLst/>
              </a:prstGeom>
            </p:spPr>
            <p:txBody>
              <a:bodyPr lIns="46951" tIns="46951" rIns="46951" bIns="46951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028700" y="8672565"/>
              <a:ext cx="10101154" cy="115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The process continues until one candidate has the </a:t>
              </a:r>
              <a:r>
                <a:rPr lang="en-US" sz="2000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absolute majority. </a:t>
              </a:r>
            </a:p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This means that candidate has more than half the votes. </a:t>
              </a:r>
            </a:p>
            <a:p>
              <a:pPr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That candidate is the winner. 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3955728-AD96-FE03-1348-1AD0001EA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4636" y="9975740"/>
            <a:ext cx="18288000" cy="31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94A2-63BD-FAFC-B2BD-A9D092D1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paper&#10;&#10;AI-generated content may be incorrect.">
            <a:extLst>
              <a:ext uri="{FF2B5EF4-FFF2-40B4-BE49-F238E27FC236}">
                <a16:creationId xmlns:a16="http://schemas.microsoft.com/office/drawing/2014/main" id="{991DCE2B-838B-F946-952E-6DF3DB24A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r="8863"/>
          <a:stretch>
            <a:fillRect/>
          </a:stretch>
        </p:blipFill>
        <p:spPr>
          <a:xfrm>
            <a:off x="7148893" y="0"/>
            <a:ext cx="5715000" cy="599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33DE0EDC-2FFD-979A-8B84-F1FD5A020010}"/>
              </a:ext>
            </a:extLst>
          </p:cNvPr>
          <p:cNvSpPr/>
          <p:nvPr/>
        </p:nvSpPr>
        <p:spPr>
          <a:xfrm>
            <a:off x="1028700" y="8032081"/>
            <a:ext cx="4296242" cy="1226219"/>
          </a:xfrm>
          <a:custGeom>
            <a:avLst/>
            <a:gdLst/>
            <a:ahLst/>
            <a:cxnLst/>
            <a:rect l="l" t="t" r="r" b="b"/>
            <a:pathLst>
              <a:path w="4296242" h="1226219">
                <a:moveTo>
                  <a:pt x="0" y="0"/>
                </a:moveTo>
                <a:lnTo>
                  <a:pt x="4296242" y="0"/>
                </a:lnTo>
                <a:lnTo>
                  <a:pt x="4296242" y="1226219"/>
                </a:lnTo>
                <a:lnTo>
                  <a:pt x="0" y="12262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927AD9A-02C9-91AA-4AB3-EEA55114C8CC}"/>
              </a:ext>
            </a:extLst>
          </p:cNvPr>
          <p:cNvSpPr/>
          <p:nvPr/>
        </p:nvSpPr>
        <p:spPr>
          <a:xfrm>
            <a:off x="12863893" y="3390900"/>
            <a:ext cx="5424107" cy="6629400"/>
          </a:xfrm>
          <a:custGeom>
            <a:avLst/>
            <a:gdLst/>
            <a:ahLst/>
            <a:cxnLst/>
            <a:rect l="l" t="t" r="r" b="b"/>
            <a:pathLst>
              <a:path w="4449947" h="6077418">
                <a:moveTo>
                  <a:pt x="0" y="0"/>
                </a:moveTo>
                <a:lnTo>
                  <a:pt x="4449947" y="0"/>
                </a:lnTo>
                <a:lnTo>
                  <a:pt x="4449947" y="6077419"/>
                </a:lnTo>
                <a:lnTo>
                  <a:pt x="0" y="60774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348" b="-4598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CF6E8-CFD7-90BD-2084-48CA7DC3D827}"/>
              </a:ext>
            </a:extLst>
          </p:cNvPr>
          <p:cNvSpPr txBox="1"/>
          <p:nvPr/>
        </p:nvSpPr>
        <p:spPr>
          <a:xfrm>
            <a:off x="457200" y="2691990"/>
            <a:ext cx="6781800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62"/>
              </a:lnSpc>
            </a:pPr>
            <a:r>
              <a:rPr lang="en-US" sz="9874" b="1" spc="-394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Let’s vote!</a:t>
            </a:r>
          </a:p>
        </p:txBody>
      </p:sp>
      <p:pic>
        <p:nvPicPr>
          <p:cNvPr id="2" name="Ballot box animation">
            <a:hlinkClick r:id="" action="ppaction://media"/>
            <a:extLst>
              <a:ext uri="{FF2B5EF4-FFF2-40B4-BE49-F238E27FC236}">
                <a16:creationId xmlns:a16="http://schemas.microsoft.com/office/drawing/2014/main" id="{2D594E73-381F-846D-9517-5538AE2693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14166" r="14584"/>
          <a:stretch/>
        </p:blipFill>
        <p:spPr>
          <a:xfrm>
            <a:off x="4550" y="4380028"/>
            <a:ext cx="7144344" cy="5640272"/>
          </a:xfrm>
          <a:prstGeom prst="rect">
            <a:avLst/>
          </a:prstGeom>
        </p:spPr>
      </p:pic>
      <p:pic>
        <p:nvPicPr>
          <p:cNvPr id="13" name="Picture 12" descr="A black background with blue and yellow text&#10;&#10;AI-generated content may be incorrect.">
            <a:extLst>
              <a:ext uri="{FF2B5EF4-FFF2-40B4-BE49-F238E27FC236}">
                <a16:creationId xmlns:a16="http://schemas.microsoft.com/office/drawing/2014/main" id="{AB1A7CE9-50C0-4C6C-D03D-94DE3C4D8C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72" y="7212106"/>
            <a:ext cx="4296242" cy="12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showWhenStopped="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756DB-F05B-4A49-53DF-41A71BB9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13B95F4C-2D5F-D027-49DC-2EE81108438A}"/>
              </a:ext>
            </a:extLst>
          </p:cNvPr>
          <p:cNvSpPr txBox="1"/>
          <p:nvPr/>
        </p:nvSpPr>
        <p:spPr>
          <a:xfrm>
            <a:off x="1028700" y="897340"/>
            <a:ext cx="12811061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The candy-dates  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16BD7CD5-9684-3FE2-0264-EDA5DE05C9C9}"/>
              </a:ext>
            </a:extLst>
          </p:cNvPr>
          <p:cNvGrpSpPr/>
          <p:nvPr/>
        </p:nvGrpSpPr>
        <p:grpSpPr>
          <a:xfrm>
            <a:off x="587817" y="2206539"/>
            <a:ext cx="4267200" cy="4693647"/>
            <a:chOff x="0" y="0"/>
            <a:chExt cx="5689600" cy="6258196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6D9E9FD5-7E4A-DFA9-71AA-0A0BCC191743}"/>
                </a:ext>
              </a:extLst>
            </p:cNvPr>
            <p:cNvSpPr/>
            <p:nvPr/>
          </p:nvSpPr>
          <p:spPr>
            <a:xfrm>
              <a:off x="0" y="771796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9A003595-3F7F-52DC-E087-865A48CDA9D3}"/>
                </a:ext>
              </a:extLst>
            </p:cNvPr>
            <p:cNvSpPr/>
            <p:nvPr/>
          </p:nvSpPr>
          <p:spPr>
            <a:xfrm>
              <a:off x="204259" y="2333538"/>
              <a:ext cx="5485341" cy="2362916"/>
            </a:xfrm>
            <a:custGeom>
              <a:avLst/>
              <a:gdLst/>
              <a:ahLst/>
              <a:cxnLst/>
              <a:rect l="l" t="t" r="r" b="b"/>
              <a:pathLst>
                <a:path w="5485341" h="2362916">
                  <a:moveTo>
                    <a:pt x="0" y="0"/>
                  </a:moveTo>
                  <a:lnTo>
                    <a:pt x="5485341" y="0"/>
                  </a:lnTo>
                  <a:lnTo>
                    <a:pt x="5485341" y="2362916"/>
                  </a:lnTo>
                  <a:lnTo>
                    <a:pt x="0" y="236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0A5A4EF3-44EB-45E4-E48D-BEF21F1A11FF}"/>
                </a:ext>
              </a:extLst>
            </p:cNvPr>
            <p:cNvSpPr txBox="1"/>
            <p:nvPr/>
          </p:nvSpPr>
          <p:spPr>
            <a:xfrm>
              <a:off x="658318" y="-57150"/>
              <a:ext cx="416976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dirty="0">
                  <a:solidFill>
                    <a:srgbClr val="113768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Mars</a:t>
              </a:r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B1D25B3D-19D6-ED63-06F5-7001111E95BD}"/>
              </a:ext>
            </a:extLst>
          </p:cNvPr>
          <p:cNvGrpSpPr/>
          <p:nvPr/>
        </p:nvGrpSpPr>
        <p:grpSpPr>
          <a:xfrm>
            <a:off x="4921692" y="5143500"/>
            <a:ext cx="4114800" cy="4773638"/>
            <a:chOff x="0" y="0"/>
            <a:chExt cx="5486400" cy="6364851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F5D0A0C0-6D81-7D39-A44B-CD178D102B37}"/>
                </a:ext>
              </a:extLst>
            </p:cNvPr>
            <p:cNvSpPr/>
            <p:nvPr/>
          </p:nvSpPr>
          <p:spPr>
            <a:xfrm>
              <a:off x="0" y="878451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76123D8-7022-5CF2-80B5-E0B357F251C8}"/>
                </a:ext>
              </a:extLst>
            </p:cNvPr>
            <p:cNvSpPr/>
            <p:nvPr/>
          </p:nvSpPr>
          <p:spPr>
            <a:xfrm>
              <a:off x="469878" y="1324297"/>
              <a:ext cx="4806702" cy="4806702"/>
            </a:xfrm>
            <a:custGeom>
              <a:avLst/>
              <a:gdLst/>
              <a:ahLst/>
              <a:cxnLst/>
              <a:rect l="l" t="t" r="r" b="b"/>
              <a:pathLst>
                <a:path w="4806702" h="4806702">
                  <a:moveTo>
                    <a:pt x="0" y="0"/>
                  </a:moveTo>
                  <a:lnTo>
                    <a:pt x="4806702" y="0"/>
                  </a:lnTo>
                  <a:lnTo>
                    <a:pt x="4806702" y="4806702"/>
                  </a:lnTo>
                  <a:lnTo>
                    <a:pt x="0" y="4806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9218C8F0-B7D1-1041-72C1-AA5336950221}"/>
                </a:ext>
              </a:extLst>
            </p:cNvPr>
            <p:cNvSpPr txBox="1"/>
            <p:nvPr/>
          </p:nvSpPr>
          <p:spPr>
            <a:xfrm>
              <a:off x="788347" y="-57150"/>
              <a:ext cx="416976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113768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M&amp;Ms</a:t>
              </a: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C8BA54B-D775-C712-A867-D5D83F011BA2}"/>
              </a:ext>
            </a:extLst>
          </p:cNvPr>
          <p:cNvGrpSpPr/>
          <p:nvPr/>
        </p:nvGrpSpPr>
        <p:grpSpPr>
          <a:xfrm>
            <a:off x="13276359" y="5113855"/>
            <a:ext cx="4294784" cy="4803283"/>
            <a:chOff x="0" y="0"/>
            <a:chExt cx="5726378" cy="6404378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A7784C68-82C1-54FF-E86A-D89A74ED9795}"/>
                </a:ext>
              </a:extLst>
            </p:cNvPr>
            <p:cNvSpPr/>
            <p:nvPr/>
          </p:nvSpPr>
          <p:spPr>
            <a:xfrm>
              <a:off x="119989" y="917978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7F091BA-FBC0-ECE7-FDD7-F7EC74F169CB}"/>
                </a:ext>
              </a:extLst>
            </p:cNvPr>
            <p:cNvSpPr/>
            <p:nvPr/>
          </p:nvSpPr>
          <p:spPr>
            <a:xfrm>
              <a:off x="0" y="1870669"/>
              <a:ext cx="5726378" cy="3761912"/>
            </a:xfrm>
            <a:custGeom>
              <a:avLst/>
              <a:gdLst/>
              <a:ahLst/>
              <a:cxnLst/>
              <a:rect l="l" t="t" r="r" b="b"/>
              <a:pathLst>
                <a:path w="5726378" h="3761912">
                  <a:moveTo>
                    <a:pt x="0" y="0"/>
                  </a:moveTo>
                  <a:lnTo>
                    <a:pt x="5726378" y="0"/>
                  </a:lnTo>
                  <a:lnTo>
                    <a:pt x="5726378" y="3761913"/>
                  </a:lnTo>
                  <a:lnTo>
                    <a:pt x="0" y="3761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B54FE7D4-5E3F-240C-6A9C-822ABFC5DBA2}"/>
                </a:ext>
              </a:extLst>
            </p:cNvPr>
            <p:cNvSpPr txBox="1"/>
            <p:nvPr/>
          </p:nvSpPr>
          <p:spPr>
            <a:xfrm>
              <a:off x="778308" y="-57150"/>
              <a:ext cx="416976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113768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Kit Kat</a:t>
              </a: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9D522D55-5BB4-4BA6-6273-D2FF2BBF95DF}"/>
              </a:ext>
            </a:extLst>
          </p:cNvPr>
          <p:cNvGrpSpPr/>
          <p:nvPr/>
        </p:nvGrpSpPr>
        <p:grpSpPr>
          <a:xfrm>
            <a:off x="9099025" y="2206539"/>
            <a:ext cx="4114800" cy="4735736"/>
            <a:chOff x="0" y="0"/>
            <a:chExt cx="5486400" cy="6314315"/>
          </a:xfrm>
        </p:grpSpPr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A5BE88D0-4CC6-9318-210D-4634ED1C9F26}"/>
                </a:ext>
              </a:extLst>
            </p:cNvPr>
            <p:cNvSpPr txBox="1"/>
            <p:nvPr/>
          </p:nvSpPr>
          <p:spPr>
            <a:xfrm>
              <a:off x="658318" y="-57150"/>
              <a:ext cx="4169763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>
                  <a:solidFill>
                    <a:srgbClr val="113768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Maltesers</a:t>
              </a: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C70E64F7-C782-401A-3DD1-1C160D2A4AD7}"/>
                </a:ext>
              </a:extLst>
            </p:cNvPr>
            <p:cNvSpPr/>
            <p:nvPr/>
          </p:nvSpPr>
          <p:spPr>
            <a:xfrm>
              <a:off x="0" y="827915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58119D6F-7C82-0379-F0DD-5C513C0523DB}"/>
                </a:ext>
              </a:extLst>
            </p:cNvPr>
            <p:cNvSpPr/>
            <p:nvPr/>
          </p:nvSpPr>
          <p:spPr>
            <a:xfrm>
              <a:off x="222923" y="1240091"/>
              <a:ext cx="5040554" cy="4806702"/>
            </a:xfrm>
            <a:custGeom>
              <a:avLst/>
              <a:gdLst/>
              <a:ahLst/>
              <a:cxnLst/>
              <a:rect l="l" t="t" r="r" b="b"/>
              <a:pathLst>
                <a:path w="5040554" h="4806702">
                  <a:moveTo>
                    <a:pt x="0" y="0"/>
                  </a:moveTo>
                  <a:lnTo>
                    <a:pt x="5040554" y="0"/>
                  </a:lnTo>
                  <a:lnTo>
                    <a:pt x="5040554" y="4806702"/>
                  </a:lnTo>
                  <a:lnTo>
                    <a:pt x="0" y="4806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4865"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5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61972-1BEC-6CF3-52CD-2693F039C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001FEAFC-98D4-D705-477C-6ED1C4E9F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6052"/>
              </p:ext>
            </p:extLst>
          </p:nvPr>
        </p:nvGraphicFramePr>
        <p:xfrm>
          <a:off x="2200235" y="2424749"/>
          <a:ext cx="9611060" cy="6744128"/>
        </p:xfrm>
        <a:graphic>
          <a:graphicData uri="http://schemas.openxmlformats.org/drawingml/2006/table">
            <a:tbl>
              <a:tblPr/>
              <a:tblGrid>
                <a:gridCol w="240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2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6032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032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032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032"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85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371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057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7432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4290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1148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8006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486400" algn="l" defTabSz="1371600" rtl="0" eaLnBrk="1" latinLnBrk="0" hangingPunct="1">
                        <a:defRPr sz="2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2470"/>
                        </a:lnSpc>
                        <a:defRPr/>
                      </a:pPr>
                      <a:endParaRPr lang="en-US" sz="1100" dirty="0"/>
                    </a:p>
                  </a:txBody>
                  <a:tcPr marL="160067" marR="160067" marT="160067" marB="160067" anchor="ctr">
                    <a:lnL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899" cap="flat" cmpd="sng" algn="ctr">
                      <a:solidFill>
                        <a:srgbClr val="113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12">
            <a:extLst>
              <a:ext uri="{FF2B5EF4-FFF2-40B4-BE49-F238E27FC236}">
                <a16:creationId xmlns:a16="http://schemas.microsoft.com/office/drawing/2014/main" id="{CDFBA028-9638-F5F6-332D-53252416EF75}"/>
              </a:ext>
            </a:extLst>
          </p:cNvPr>
          <p:cNvSpPr/>
          <p:nvPr/>
        </p:nvSpPr>
        <p:spPr>
          <a:xfrm>
            <a:off x="2341958" y="2887110"/>
            <a:ext cx="1981130" cy="853410"/>
          </a:xfrm>
          <a:custGeom>
            <a:avLst/>
            <a:gdLst/>
            <a:ahLst/>
            <a:cxnLst/>
            <a:rect l="l" t="t" r="r" b="b"/>
            <a:pathLst>
              <a:path w="1981130" h="853410">
                <a:moveTo>
                  <a:pt x="0" y="0"/>
                </a:moveTo>
                <a:lnTo>
                  <a:pt x="1981130" y="0"/>
                </a:lnTo>
                <a:lnTo>
                  <a:pt x="1981130" y="853410"/>
                </a:lnTo>
                <a:lnTo>
                  <a:pt x="0" y="85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8B7E35F0-21B0-7F25-739D-EC56443F28E7}"/>
              </a:ext>
            </a:extLst>
          </p:cNvPr>
          <p:cNvSpPr/>
          <p:nvPr/>
        </p:nvSpPr>
        <p:spPr>
          <a:xfrm>
            <a:off x="2632933" y="4202881"/>
            <a:ext cx="1469699" cy="1469699"/>
          </a:xfrm>
          <a:custGeom>
            <a:avLst/>
            <a:gdLst/>
            <a:ahLst/>
            <a:cxnLst/>
            <a:rect l="l" t="t" r="r" b="b"/>
            <a:pathLst>
              <a:path w="1469699" h="1469699">
                <a:moveTo>
                  <a:pt x="0" y="0"/>
                </a:moveTo>
                <a:lnTo>
                  <a:pt x="1469699" y="0"/>
                </a:lnTo>
                <a:lnTo>
                  <a:pt x="1469699" y="1469699"/>
                </a:lnTo>
                <a:lnTo>
                  <a:pt x="0" y="1469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44A19CE3-838E-2A3A-C1EE-20AA9F61E26F}"/>
              </a:ext>
            </a:extLst>
          </p:cNvPr>
          <p:cNvSpPr/>
          <p:nvPr/>
        </p:nvSpPr>
        <p:spPr>
          <a:xfrm>
            <a:off x="2384856" y="7662482"/>
            <a:ext cx="1880058" cy="1235094"/>
          </a:xfrm>
          <a:custGeom>
            <a:avLst/>
            <a:gdLst/>
            <a:ahLst/>
            <a:cxnLst/>
            <a:rect l="l" t="t" r="r" b="b"/>
            <a:pathLst>
              <a:path w="1880058" h="1235094">
                <a:moveTo>
                  <a:pt x="0" y="0"/>
                </a:moveTo>
                <a:lnTo>
                  <a:pt x="1880058" y="0"/>
                </a:lnTo>
                <a:lnTo>
                  <a:pt x="1880058" y="1235094"/>
                </a:lnTo>
                <a:lnTo>
                  <a:pt x="0" y="1235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33599B9B-9480-C995-DA59-D45A13007D10}"/>
              </a:ext>
            </a:extLst>
          </p:cNvPr>
          <p:cNvSpPr/>
          <p:nvPr/>
        </p:nvSpPr>
        <p:spPr>
          <a:xfrm>
            <a:off x="2547138" y="5910426"/>
            <a:ext cx="1555494" cy="1483328"/>
          </a:xfrm>
          <a:custGeom>
            <a:avLst/>
            <a:gdLst/>
            <a:ahLst/>
            <a:cxnLst/>
            <a:rect l="l" t="t" r="r" b="b"/>
            <a:pathLst>
              <a:path w="1555494" h="1483328">
                <a:moveTo>
                  <a:pt x="0" y="0"/>
                </a:moveTo>
                <a:lnTo>
                  <a:pt x="1555494" y="0"/>
                </a:lnTo>
                <a:lnTo>
                  <a:pt x="1555494" y="1483328"/>
                </a:lnTo>
                <a:lnTo>
                  <a:pt x="0" y="14833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865"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F974001D-EA7B-E45A-0B83-08DF6F5B9258}"/>
              </a:ext>
            </a:extLst>
          </p:cNvPr>
          <p:cNvGrpSpPr/>
          <p:nvPr/>
        </p:nvGrpSpPr>
        <p:grpSpPr>
          <a:xfrm>
            <a:off x="14118355" y="4270353"/>
            <a:ext cx="2328792" cy="2116204"/>
            <a:chOff x="0" y="0"/>
            <a:chExt cx="653387" cy="593741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57E30ED-A289-9F07-4BC8-DD9C4E331A28}"/>
                </a:ext>
              </a:extLst>
            </p:cNvPr>
            <p:cNvSpPr/>
            <p:nvPr/>
          </p:nvSpPr>
          <p:spPr>
            <a:xfrm>
              <a:off x="0" y="0"/>
              <a:ext cx="653387" cy="593741"/>
            </a:xfrm>
            <a:custGeom>
              <a:avLst/>
              <a:gdLst/>
              <a:ahLst/>
              <a:cxnLst/>
              <a:rect l="l" t="t" r="r" b="b"/>
              <a:pathLst>
                <a:path w="653387" h="593741">
                  <a:moveTo>
                    <a:pt x="169546" y="0"/>
                  </a:moveTo>
                  <a:lnTo>
                    <a:pt x="483840" y="0"/>
                  </a:lnTo>
                  <a:cubicBezTo>
                    <a:pt x="577478" y="0"/>
                    <a:pt x="653387" y="75908"/>
                    <a:pt x="653387" y="169546"/>
                  </a:cubicBezTo>
                  <a:lnTo>
                    <a:pt x="653387" y="424195"/>
                  </a:lnTo>
                  <a:cubicBezTo>
                    <a:pt x="653387" y="517833"/>
                    <a:pt x="577478" y="593741"/>
                    <a:pt x="483840" y="593741"/>
                  </a:cubicBezTo>
                  <a:lnTo>
                    <a:pt x="169546" y="593741"/>
                  </a:lnTo>
                  <a:cubicBezTo>
                    <a:pt x="124580" y="593741"/>
                    <a:pt x="81455" y="575878"/>
                    <a:pt x="49659" y="544082"/>
                  </a:cubicBezTo>
                  <a:cubicBezTo>
                    <a:pt x="17863" y="512286"/>
                    <a:pt x="0" y="469161"/>
                    <a:pt x="0" y="424195"/>
                  </a:cubicBezTo>
                  <a:lnTo>
                    <a:pt x="0" y="169546"/>
                  </a:lnTo>
                  <a:cubicBezTo>
                    <a:pt x="0" y="124580"/>
                    <a:pt x="17863" y="81455"/>
                    <a:pt x="49659" y="49659"/>
                  </a:cubicBezTo>
                  <a:cubicBezTo>
                    <a:pt x="81455" y="17863"/>
                    <a:pt x="124580" y="0"/>
                    <a:pt x="169546" y="0"/>
                  </a:cubicBezTo>
                  <a:close/>
                </a:path>
              </a:pathLst>
            </a:custGeom>
            <a:solidFill>
              <a:srgbClr val="113768"/>
            </a:solidFill>
            <a:ln w="133350" cap="rnd">
              <a:solidFill>
                <a:srgbClr val="113768"/>
              </a:solidFill>
              <a:prstDash val="solid"/>
              <a:round/>
            </a:ln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613DF483-7BB6-E29B-F278-54AE4126C188}"/>
                </a:ext>
              </a:extLst>
            </p:cNvPr>
            <p:cNvSpPr txBox="1"/>
            <p:nvPr/>
          </p:nvSpPr>
          <p:spPr>
            <a:xfrm>
              <a:off x="0" y="-38100"/>
              <a:ext cx="653387" cy="631841"/>
            </a:xfrm>
            <a:prstGeom prst="rect">
              <a:avLst/>
            </a:prstGeom>
          </p:spPr>
          <p:txBody>
            <a:bodyPr lIns="47687" tIns="47687" rIns="47687" bIns="47687" rtlCol="0" anchor="ctr"/>
            <a:lstStyle/>
            <a:p>
              <a:pPr algn="ctr">
                <a:lnSpc>
                  <a:spcPts val="2940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DAF30D16-2781-C317-65EF-DBB47FC0EA2D}"/>
              </a:ext>
            </a:extLst>
          </p:cNvPr>
          <p:cNvGrpSpPr/>
          <p:nvPr/>
        </p:nvGrpSpPr>
        <p:grpSpPr>
          <a:xfrm>
            <a:off x="14090676" y="1901131"/>
            <a:ext cx="2328792" cy="2116204"/>
            <a:chOff x="0" y="0"/>
            <a:chExt cx="653387" cy="59374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0D3E20BF-291E-131D-B310-2B66A001F00C}"/>
                </a:ext>
              </a:extLst>
            </p:cNvPr>
            <p:cNvSpPr/>
            <p:nvPr/>
          </p:nvSpPr>
          <p:spPr>
            <a:xfrm>
              <a:off x="0" y="0"/>
              <a:ext cx="653387" cy="593741"/>
            </a:xfrm>
            <a:custGeom>
              <a:avLst/>
              <a:gdLst/>
              <a:ahLst/>
              <a:cxnLst/>
              <a:rect l="l" t="t" r="r" b="b"/>
              <a:pathLst>
                <a:path w="653387" h="593741">
                  <a:moveTo>
                    <a:pt x="169546" y="0"/>
                  </a:moveTo>
                  <a:lnTo>
                    <a:pt x="483840" y="0"/>
                  </a:lnTo>
                  <a:cubicBezTo>
                    <a:pt x="577478" y="0"/>
                    <a:pt x="653387" y="75908"/>
                    <a:pt x="653387" y="169546"/>
                  </a:cubicBezTo>
                  <a:lnTo>
                    <a:pt x="653387" y="424195"/>
                  </a:lnTo>
                  <a:cubicBezTo>
                    <a:pt x="653387" y="517833"/>
                    <a:pt x="577478" y="593741"/>
                    <a:pt x="483840" y="593741"/>
                  </a:cubicBezTo>
                  <a:lnTo>
                    <a:pt x="169546" y="593741"/>
                  </a:lnTo>
                  <a:cubicBezTo>
                    <a:pt x="124580" y="593741"/>
                    <a:pt x="81455" y="575878"/>
                    <a:pt x="49659" y="544082"/>
                  </a:cubicBezTo>
                  <a:cubicBezTo>
                    <a:pt x="17863" y="512286"/>
                    <a:pt x="0" y="469161"/>
                    <a:pt x="0" y="424195"/>
                  </a:cubicBezTo>
                  <a:lnTo>
                    <a:pt x="0" y="169546"/>
                  </a:lnTo>
                  <a:cubicBezTo>
                    <a:pt x="0" y="124580"/>
                    <a:pt x="17863" y="81455"/>
                    <a:pt x="49659" y="49659"/>
                  </a:cubicBezTo>
                  <a:cubicBezTo>
                    <a:pt x="81455" y="17863"/>
                    <a:pt x="124580" y="0"/>
                    <a:pt x="169546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113768"/>
              </a:solidFill>
              <a:prstDash val="solid"/>
              <a:round/>
            </a:ln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F2FD5CB7-129D-A7D2-EFCA-494320C93BD9}"/>
                </a:ext>
              </a:extLst>
            </p:cNvPr>
            <p:cNvSpPr txBox="1"/>
            <p:nvPr/>
          </p:nvSpPr>
          <p:spPr>
            <a:xfrm>
              <a:off x="0" y="-38100"/>
              <a:ext cx="653387" cy="631841"/>
            </a:xfrm>
            <a:prstGeom prst="rect">
              <a:avLst/>
            </a:prstGeom>
          </p:spPr>
          <p:txBody>
            <a:bodyPr lIns="47687" tIns="47687" rIns="47687" bIns="47687" rtlCol="0" anchor="ctr"/>
            <a:lstStyle/>
            <a:p>
              <a:pPr algn="ctr">
                <a:lnSpc>
                  <a:spcPts val="2940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649508C6-8808-C8D1-E281-CAA1E5088FA9}"/>
              </a:ext>
            </a:extLst>
          </p:cNvPr>
          <p:cNvGrpSpPr/>
          <p:nvPr/>
        </p:nvGrpSpPr>
        <p:grpSpPr>
          <a:xfrm>
            <a:off x="14125816" y="7393754"/>
            <a:ext cx="2328792" cy="2116204"/>
            <a:chOff x="0" y="0"/>
            <a:chExt cx="653387" cy="593741"/>
          </a:xfrm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0EEEBCB-E742-800A-924F-47EBB7B72C57}"/>
                </a:ext>
              </a:extLst>
            </p:cNvPr>
            <p:cNvSpPr/>
            <p:nvPr/>
          </p:nvSpPr>
          <p:spPr>
            <a:xfrm>
              <a:off x="0" y="0"/>
              <a:ext cx="653387" cy="593741"/>
            </a:xfrm>
            <a:custGeom>
              <a:avLst/>
              <a:gdLst/>
              <a:ahLst/>
              <a:cxnLst/>
              <a:rect l="l" t="t" r="r" b="b"/>
              <a:pathLst>
                <a:path w="653387" h="593741">
                  <a:moveTo>
                    <a:pt x="169546" y="0"/>
                  </a:moveTo>
                  <a:lnTo>
                    <a:pt x="483840" y="0"/>
                  </a:lnTo>
                  <a:cubicBezTo>
                    <a:pt x="577478" y="0"/>
                    <a:pt x="653387" y="75908"/>
                    <a:pt x="653387" y="169546"/>
                  </a:cubicBezTo>
                  <a:lnTo>
                    <a:pt x="653387" y="424195"/>
                  </a:lnTo>
                  <a:cubicBezTo>
                    <a:pt x="653387" y="517833"/>
                    <a:pt x="577478" y="593741"/>
                    <a:pt x="483840" y="593741"/>
                  </a:cubicBezTo>
                  <a:lnTo>
                    <a:pt x="169546" y="593741"/>
                  </a:lnTo>
                  <a:cubicBezTo>
                    <a:pt x="124580" y="593741"/>
                    <a:pt x="81455" y="575878"/>
                    <a:pt x="49659" y="544082"/>
                  </a:cubicBezTo>
                  <a:cubicBezTo>
                    <a:pt x="17863" y="512286"/>
                    <a:pt x="0" y="469161"/>
                    <a:pt x="0" y="424195"/>
                  </a:cubicBezTo>
                  <a:lnTo>
                    <a:pt x="0" y="169546"/>
                  </a:lnTo>
                  <a:cubicBezTo>
                    <a:pt x="0" y="124580"/>
                    <a:pt x="17863" y="81455"/>
                    <a:pt x="49659" y="49659"/>
                  </a:cubicBezTo>
                  <a:cubicBezTo>
                    <a:pt x="81455" y="17863"/>
                    <a:pt x="124580" y="0"/>
                    <a:pt x="169546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113768"/>
              </a:solidFill>
              <a:prstDash val="solid"/>
              <a:round/>
            </a:ln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CCF0408D-6016-1E94-CD6D-EFFCBDF7FB96}"/>
                </a:ext>
              </a:extLst>
            </p:cNvPr>
            <p:cNvSpPr txBox="1"/>
            <p:nvPr/>
          </p:nvSpPr>
          <p:spPr>
            <a:xfrm>
              <a:off x="0" y="-38100"/>
              <a:ext cx="653387" cy="631841"/>
            </a:xfrm>
            <a:prstGeom prst="rect">
              <a:avLst/>
            </a:prstGeom>
          </p:spPr>
          <p:txBody>
            <a:bodyPr lIns="47687" tIns="47687" rIns="47687" bIns="47687" rtlCol="0" anchor="ctr"/>
            <a:lstStyle/>
            <a:p>
              <a:pPr algn="ctr">
                <a:lnSpc>
                  <a:spcPts val="2940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25">
            <a:extLst>
              <a:ext uri="{FF2B5EF4-FFF2-40B4-BE49-F238E27FC236}">
                <a16:creationId xmlns:a16="http://schemas.microsoft.com/office/drawing/2014/main" id="{2061D46A-2B23-A241-DC1F-E060A7FF6012}"/>
              </a:ext>
            </a:extLst>
          </p:cNvPr>
          <p:cNvSpPr txBox="1"/>
          <p:nvPr/>
        </p:nvSpPr>
        <p:spPr>
          <a:xfrm>
            <a:off x="1028700" y="897340"/>
            <a:ext cx="12811061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The preferential count  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7C88421E-6AC6-BAFC-92AE-2AB040D73B7F}"/>
              </a:ext>
            </a:extLst>
          </p:cNvPr>
          <p:cNvSpPr txBox="1"/>
          <p:nvPr/>
        </p:nvSpPr>
        <p:spPr>
          <a:xfrm>
            <a:off x="13796403" y="1417028"/>
            <a:ext cx="291733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Number of valid votes 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EFCB58AC-1D6F-CB3A-7AAF-A04ACB9AF7CE}"/>
              </a:ext>
            </a:extLst>
          </p:cNvPr>
          <p:cNvSpPr txBox="1"/>
          <p:nvPr/>
        </p:nvSpPr>
        <p:spPr>
          <a:xfrm>
            <a:off x="14332577" y="4685648"/>
            <a:ext cx="191527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Absolute majority = 50% + 1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21379E44-9939-2324-F84D-1B762AF03647}"/>
              </a:ext>
            </a:extLst>
          </p:cNvPr>
          <p:cNvSpPr txBox="1"/>
          <p:nvPr/>
        </p:nvSpPr>
        <p:spPr>
          <a:xfrm>
            <a:off x="13831543" y="6637396"/>
            <a:ext cx="2917338" cy="61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0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Absolute majority in this class is...</a:t>
            </a:r>
          </a:p>
        </p:txBody>
      </p:sp>
    </p:spTree>
    <p:extLst>
      <p:ext uri="{BB962C8B-B14F-4D97-AF65-F5344CB8AC3E}">
        <p14:creationId xmlns:p14="http://schemas.microsoft.com/office/powerpoint/2010/main" val="254674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65B4B-B50F-B8CD-E0FE-3A4CEF7F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B2955A9-CBAF-BB53-EBF9-6F1FB3AFA636}"/>
              </a:ext>
            </a:extLst>
          </p:cNvPr>
          <p:cNvSpPr/>
          <p:nvPr/>
        </p:nvSpPr>
        <p:spPr>
          <a:xfrm rot="2700000">
            <a:off x="-1172788" y="368740"/>
            <a:ext cx="12409592" cy="12385208"/>
          </a:xfrm>
          <a:custGeom>
            <a:avLst/>
            <a:gdLst>
              <a:gd name="connsiteX0" fmla="*/ 0 w 8273061"/>
              <a:gd name="connsiteY0" fmla="*/ 2078840 h 8256805"/>
              <a:gd name="connsiteX1" fmla="*/ 2078841 w 8273061"/>
              <a:gd name="connsiteY1" fmla="*/ 0 h 8256805"/>
              <a:gd name="connsiteX2" fmla="*/ 8273061 w 8273061"/>
              <a:gd name="connsiteY2" fmla="*/ 0 h 8256805"/>
              <a:gd name="connsiteX3" fmla="*/ 8273061 w 8273061"/>
              <a:gd name="connsiteY3" fmla="*/ 3504456 h 8256805"/>
              <a:gd name="connsiteX4" fmla="*/ 3520711 w 8273061"/>
              <a:gd name="connsiteY4" fmla="*/ 8256805 h 8256805"/>
              <a:gd name="connsiteX5" fmla="*/ 0 w 8273061"/>
              <a:gd name="connsiteY5" fmla="*/ 4736094 h 82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3061" h="8256805">
                <a:moveTo>
                  <a:pt x="0" y="2078840"/>
                </a:moveTo>
                <a:lnTo>
                  <a:pt x="2078841" y="0"/>
                </a:lnTo>
                <a:lnTo>
                  <a:pt x="8273061" y="0"/>
                </a:lnTo>
                <a:lnTo>
                  <a:pt x="8273061" y="3504456"/>
                </a:lnTo>
                <a:lnTo>
                  <a:pt x="3520711" y="8256805"/>
                </a:lnTo>
                <a:lnTo>
                  <a:pt x="0" y="4736094"/>
                </a:lnTo>
                <a:close/>
              </a:path>
            </a:pathLst>
          </a:custGeom>
          <a:solidFill>
            <a:srgbClr val="C29B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DE486FF-B2AF-54A4-F0F6-87D3907C712F}"/>
              </a:ext>
            </a:extLst>
          </p:cNvPr>
          <p:cNvSpPr/>
          <p:nvPr/>
        </p:nvSpPr>
        <p:spPr>
          <a:xfrm>
            <a:off x="1" y="-27864"/>
            <a:ext cx="13798293" cy="10698480"/>
          </a:xfrm>
          <a:custGeom>
            <a:avLst/>
            <a:gdLst>
              <a:gd name="connsiteX0" fmla="*/ 0 w 9198862"/>
              <a:gd name="connsiteY0" fmla="*/ 0 h 7132320"/>
              <a:gd name="connsiteX1" fmla="*/ 6729983 w 9198862"/>
              <a:gd name="connsiteY1" fmla="*/ 0 h 7132320"/>
              <a:gd name="connsiteX2" fmla="*/ 9198862 w 9198862"/>
              <a:gd name="connsiteY2" fmla="*/ 2468880 h 7132320"/>
              <a:gd name="connsiteX3" fmla="*/ 4535422 w 9198862"/>
              <a:gd name="connsiteY3" fmla="*/ 7132320 h 7132320"/>
              <a:gd name="connsiteX4" fmla="*/ 2162428 w 9198862"/>
              <a:gd name="connsiteY4" fmla="*/ 7132320 h 7132320"/>
              <a:gd name="connsiteX5" fmla="*/ 0 w 9198862"/>
              <a:gd name="connsiteY5" fmla="*/ 4969893 h 7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8862" h="7132320">
                <a:moveTo>
                  <a:pt x="0" y="0"/>
                </a:moveTo>
                <a:lnTo>
                  <a:pt x="6729983" y="0"/>
                </a:lnTo>
                <a:lnTo>
                  <a:pt x="9198862" y="2468880"/>
                </a:lnTo>
                <a:lnTo>
                  <a:pt x="4535422" y="7132320"/>
                </a:lnTo>
                <a:lnTo>
                  <a:pt x="2162428" y="7132320"/>
                </a:lnTo>
                <a:lnTo>
                  <a:pt x="0" y="4969893"/>
                </a:lnTo>
                <a:close/>
              </a:path>
            </a:pathLst>
          </a:custGeom>
          <a:solidFill>
            <a:srgbClr val="1137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9F3DF0-2D80-869C-059E-DE581A766054}"/>
              </a:ext>
            </a:extLst>
          </p:cNvPr>
          <p:cNvSpPr txBox="1">
            <a:spLocks/>
          </p:cNvSpPr>
          <p:nvPr/>
        </p:nvSpPr>
        <p:spPr>
          <a:xfrm>
            <a:off x="2487212" y="5526191"/>
            <a:ext cx="8111969" cy="46407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1600" b="0" dirty="0">
                <a:latin typeface="Aptos" panose="020B0004020202020204" pitchFamily="34" charset="0"/>
              </a:rPr>
              <a:t>Level 2, 66 St Georges Terrace, PERTH WA 6000</a:t>
            </a:r>
          </a:p>
          <a:p>
            <a:pPr>
              <a:lnSpc>
                <a:spcPct val="120000"/>
              </a:lnSpc>
            </a:pPr>
            <a:r>
              <a:rPr lang="en-AU" sz="1600" b="0" dirty="0">
                <a:latin typeface="Aptos" panose="020B0004020202020204" pitchFamily="34" charset="0"/>
              </a:rPr>
              <a:t>GPO Box F316, PERTH WA 6841</a:t>
            </a:r>
          </a:p>
          <a:p>
            <a:pPr>
              <a:lnSpc>
                <a:spcPct val="120000"/>
              </a:lnSpc>
            </a:pPr>
            <a:endParaRPr lang="en-AU" sz="1600" b="0" dirty="0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AU" sz="1600" b="0" dirty="0">
                <a:latin typeface="Aptos" panose="020B0004020202020204" pitchFamily="34" charset="0"/>
              </a:rPr>
              <a:t>         elections.wa.gov.au</a:t>
            </a:r>
          </a:p>
          <a:p>
            <a:pPr>
              <a:lnSpc>
                <a:spcPct val="120000"/>
              </a:lnSpc>
            </a:pPr>
            <a:endParaRPr lang="en-AU" sz="1600" b="0" dirty="0">
              <a:latin typeface="Aptos" panose="020B000402020202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1A6178BA-1A25-9C83-7B65-F3385CA1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70" y="4025976"/>
            <a:ext cx="4533900" cy="12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F2761-1719-7CDA-A6A8-A69F6F8ACBB0}"/>
              </a:ext>
            </a:extLst>
          </p:cNvPr>
          <p:cNvSpPr txBox="1"/>
          <p:nvPr/>
        </p:nvSpPr>
        <p:spPr>
          <a:xfrm>
            <a:off x="2743200" y="2564893"/>
            <a:ext cx="6199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7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6010B9-DF5A-77CF-245D-A776C5FD1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999985"/>
            <a:ext cx="18288000" cy="311260"/>
          </a:xfrm>
          <a:prstGeom prst="rect">
            <a:avLst/>
          </a:prstGeom>
        </p:spPr>
      </p:pic>
      <p:pic>
        <p:nvPicPr>
          <p:cNvPr id="6" name="Graphic 5" descr="World outline">
            <a:extLst>
              <a:ext uri="{FF2B5EF4-FFF2-40B4-BE49-F238E27FC236}">
                <a16:creationId xmlns:a16="http://schemas.microsoft.com/office/drawing/2014/main" id="{88964266-F9D4-C812-98AF-97B47A03D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7212" y="633274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3"/>
    </mc:Choice>
    <mc:Fallback xmlns="">
      <p:transition spd="slow" advTm="171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3DAE16-3954-5297-5E7A-BA22073D72FE}"/>
              </a:ext>
            </a:extLst>
          </p:cNvPr>
          <p:cNvSpPr/>
          <p:nvPr/>
        </p:nvSpPr>
        <p:spPr>
          <a:xfrm>
            <a:off x="0" y="8267700"/>
            <a:ext cx="117729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91326-8619-C002-B73E-002B6B81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34600" y="1362075"/>
            <a:ext cx="7975369" cy="756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849E3-54A9-BFFB-7D61-A318FC5CEC67}"/>
              </a:ext>
            </a:extLst>
          </p:cNvPr>
          <p:cNvSpPr txBox="1"/>
          <p:nvPr/>
        </p:nvSpPr>
        <p:spPr>
          <a:xfrm>
            <a:off x="1028700" y="1200150"/>
            <a:ext cx="11751544" cy="202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8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What is a democracy?</a:t>
            </a:r>
          </a:p>
          <a:p>
            <a:pPr marL="0" lvl="0" indent="0" algn="l">
              <a:lnSpc>
                <a:spcPts val="7760"/>
              </a:lnSpc>
            </a:pPr>
            <a:endParaRPr lang="en-US" sz="80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483D6-DAE7-CB8F-EB8C-B1C864BD51E0}"/>
              </a:ext>
            </a:extLst>
          </p:cNvPr>
          <p:cNvSpPr txBox="1"/>
          <p:nvPr/>
        </p:nvSpPr>
        <p:spPr>
          <a:xfrm>
            <a:off x="1143000" y="3268895"/>
            <a:ext cx="10629900" cy="4998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In Australia, this means: </a:t>
            </a:r>
          </a:p>
          <a:p>
            <a:pPr algn="l">
              <a:lnSpc>
                <a:spcPts val="2800"/>
              </a:lnSpc>
            </a:pPr>
            <a:endParaRPr lang="en-US" b="1" dirty="0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>
              <a:lnSpc>
                <a:spcPts val="2800"/>
              </a:lnSpc>
            </a:pPr>
            <a:r>
              <a:rPr lang="en-US" b="1" dirty="0">
                <a:solidFill>
                  <a:schemeClr val="bg1"/>
                </a:solidFill>
                <a:latin typeface="Gotham Bold"/>
                <a:ea typeface="Gotham Bold"/>
                <a:cs typeface="Gotham Bold"/>
                <a:sym typeface="Gotham Bold"/>
              </a:rPr>
              <a:t>The right to vote</a:t>
            </a:r>
            <a:r>
              <a:rPr lang="en-US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: Voting is a way of expressing an opinion and for a group to make a decision. When you turn 18, you get to vote in elections and have your say about who is in government. </a:t>
            </a:r>
          </a:p>
          <a:p>
            <a:pPr algn="l">
              <a:lnSpc>
                <a:spcPts val="2800"/>
              </a:lnSpc>
            </a:pPr>
            <a:endParaRPr lang="en-US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Fairness</a:t>
            </a:r>
            <a:r>
              <a:rPr lang="en-US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: Everyone's vote counts equally. It doesn't matter if you're rich or poor, young or old—everyone’s vote has the same power. </a:t>
            </a:r>
          </a:p>
          <a:p>
            <a:pPr algn="l">
              <a:lnSpc>
                <a:spcPts val="2800"/>
              </a:lnSpc>
            </a:pPr>
            <a:endParaRPr lang="en-US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Freedom</a:t>
            </a:r>
            <a:r>
              <a:rPr lang="en-US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: You can talk about what you think is right or wrong and even protest if you want changes.</a:t>
            </a:r>
          </a:p>
          <a:p>
            <a:pPr algn="l">
              <a:lnSpc>
                <a:spcPts val="2800"/>
              </a:lnSpc>
            </a:pPr>
            <a:endParaRPr lang="en-US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b="1" dirty="0">
                <a:solidFill>
                  <a:srgbClr val="FFFFFF"/>
                </a:solidFill>
                <a:latin typeface="Gotham Bold"/>
                <a:ea typeface="Gotham"/>
                <a:cs typeface="Gotham Bold"/>
                <a:sym typeface="Gotham Bold"/>
              </a:rPr>
              <a:t>Laws</a:t>
            </a:r>
            <a:r>
              <a:rPr lang="en-US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: Laws are rules that protect people and help keep things fair.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C7EE0-ADBD-1801-C2A2-D6980835F191}"/>
              </a:ext>
            </a:extLst>
          </p:cNvPr>
          <p:cNvSpPr txBox="1"/>
          <p:nvPr/>
        </p:nvSpPr>
        <p:spPr>
          <a:xfrm>
            <a:off x="1143000" y="8564562"/>
            <a:ext cx="10111528" cy="70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So, democracy in Australia is everyone having a voice and working together to make the country a better place.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90DB2-2C15-AB25-8C35-E8DCE9B4317B}"/>
              </a:ext>
            </a:extLst>
          </p:cNvPr>
          <p:cNvSpPr txBox="1"/>
          <p:nvPr/>
        </p:nvSpPr>
        <p:spPr>
          <a:xfrm>
            <a:off x="1051446" y="2381868"/>
            <a:ext cx="1072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Democracy</a:t>
            </a:r>
            <a:r>
              <a:rPr lang="en-US" sz="20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is like a big group project where the citizens of a country get a say in how things are done. 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674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31C0D48-D3DC-A13A-2C67-C569DF823928}"/>
              </a:ext>
            </a:extLst>
          </p:cNvPr>
          <p:cNvSpPr/>
          <p:nvPr/>
        </p:nvSpPr>
        <p:spPr>
          <a:xfrm>
            <a:off x="13124240" y="6640377"/>
            <a:ext cx="4135060" cy="3142645"/>
          </a:xfrm>
          <a:custGeom>
            <a:avLst/>
            <a:gdLst/>
            <a:ahLst/>
            <a:cxnLst/>
            <a:rect l="l" t="t" r="r" b="b"/>
            <a:pathLst>
              <a:path w="4135060" h="3142645">
                <a:moveTo>
                  <a:pt x="0" y="0"/>
                </a:moveTo>
                <a:lnTo>
                  <a:pt x="4135060" y="0"/>
                </a:lnTo>
                <a:lnTo>
                  <a:pt x="4135060" y="3142645"/>
                </a:lnTo>
                <a:lnTo>
                  <a:pt x="0" y="3142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E77A01B-5F6C-135C-5725-6E9A93EF3A10}"/>
              </a:ext>
            </a:extLst>
          </p:cNvPr>
          <p:cNvSpPr/>
          <p:nvPr/>
        </p:nvSpPr>
        <p:spPr>
          <a:xfrm>
            <a:off x="13839761" y="1487480"/>
            <a:ext cx="2999849" cy="2842357"/>
          </a:xfrm>
          <a:custGeom>
            <a:avLst/>
            <a:gdLst/>
            <a:ahLst/>
            <a:cxnLst/>
            <a:rect l="l" t="t" r="r" b="b"/>
            <a:pathLst>
              <a:path w="2999849" h="2842357">
                <a:moveTo>
                  <a:pt x="0" y="0"/>
                </a:moveTo>
                <a:lnTo>
                  <a:pt x="2999850" y="0"/>
                </a:lnTo>
                <a:lnTo>
                  <a:pt x="2999850" y="2842358"/>
                </a:lnTo>
                <a:lnTo>
                  <a:pt x="0" y="2842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EBD81C0-9F52-450D-87A8-C423BD6D8670}"/>
              </a:ext>
            </a:extLst>
          </p:cNvPr>
          <p:cNvSpPr/>
          <p:nvPr/>
        </p:nvSpPr>
        <p:spPr>
          <a:xfrm>
            <a:off x="11052158" y="3687528"/>
            <a:ext cx="2072082" cy="2402414"/>
          </a:xfrm>
          <a:custGeom>
            <a:avLst/>
            <a:gdLst/>
            <a:ahLst/>
            <a:cxnLst/>
            <a:rect l="l" t="t" r="r" b="b"/>
            <a:pathLst>
              <a:path w="2072082" h="2402414">
                <a:moveTo>
                  <a:pt x="0" y="0"/>
                </a:moveTo>
                <a:lnTo>
                  <a:pt x="2072081" y="0"/>
                </a:lnTo>
                <a:lnTo>
                  <a:pt x="2072081" y="2402414"/>
                </a:lnTo>
                <a:lnTo>
                  <a:pt x="0" y="2402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FC8ED71-F7CA-A2D7-FB1D-E9DF314206E4}"/>
              </a:ext>
            </a:extLst>
          </p:cNvPr>
          <p:cNvSpPr txBox="1"/>
          <p:nvPr/>
        </p:nvSpPr>
        <p:spPr>
          <a:xfrm>
            <a:off x="1028700" y="2541629"/>
            <a:ext cx="12507151" cy="71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Australia, we choose leaders to make laws and decisions for everyone. </a:t>
            </a:r>
          </a:p>
          <a:p>
            <a:pPr algn="l"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This is called a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representative democracy.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BD7D454-B2EE-7988-3A98-BCC21382E9FC}"/>
              </a:ext>
            </a:extLst>
          </p:cNvPr>
          <p:cNvSpPr txBox="1"/>
          <p:nvPr/>
        </p:nvSpPr>
        <p:spPr>
          <a:xfrm>
            <a:off x="1028699" y="6727686"/>
            <a:ext cx="11561244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When you vote, you pick from a list of people. These people are called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candidates.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090FB1D-5C06-6B63-1932-DE0E6D518962}"/>
              </a:ext>
            </a:extLst>
          </p:cNvPr>
          <p:cNvSpPr txBox="1"/>
          <p:nvPr/>
        </p:nvSpPr>
        <p:spPr>
          <a:xfrm>
            <a:off x="1028699" y="4175724"/>
            <a:ext cx="9632061" cy="1462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An election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is the time when Australians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vote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to choose the people who will make the laws and decisions that affect us all.</a:t>
            </a:r>
          </a:p>
          <a:p>
            <a:pPr algn="l">
              <a:lnSpc>
                <a:spcPts val="2860"/>
              </a:lnSpc>
            </a:pPr>
            <a:endParaRPr lang="en-US" sz="2200" dirty="0">
              <a:solidFill>
                <a:srgbClr val="113768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Voting is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compulsory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. That means people have to vote!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238ACF5-4746-D6C1-08AA-8DDE8545A9E9}"/>
              </a:ext>
            </a:extLst>
          </p:cNvPr>
          <p:cNvSpPr txBox="1"/>
          <p:nvPr/>
        </p:nvSpPr>
        <p:spPr>
          <a:xfrm>
            <a:off x="1028700" y="7730335"/>
            <a:ext cx="11290951" cy="71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Some candidates are part of a group with shared ideas. These groups are called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political parties.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1ED3BED-CF63-DCD9-6F44-81ED25BFF7BF}"/>
              </a:ext>
            </a:extLst>
          </p:cNvPr>
          <p:cNvSpPr txBox="1"/>
          <p:nvPr/>
        </p:nvSpPr>
        <p:spPr>
          <a:xfrm>
            <a:off x="1028699" y="8601432"/>
            <a:ext cx="1049597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Candidates who are not in political parties are called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independents.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8296A9D3-8D89-0A57-278E-F2DF7A43D187}"/>
              </a:ext>
            </a:extLst>
          </p:cNvPr>
          <p:cNvSpPr txBox="1"/>
          <p:nvPr/>
        </p:nvSpPr>
        <p:spPr>
          <a:xfrm>
            <a:off x="1028700" y="1132268"/>
            <a:ext cx="9632061" cy="104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Things to know 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85533C7B-2548-8BE8-8DEA-716222FC8515}"/>
              </a:ext>
            </a:extLst>
          </p:cNvPr>
          <p:cNvSpPr txBox="1"/>
          <p:nvPr/>
        </p:nvSpPr>
        <p:spPr>
          <a:xfrm>
            <a:off x="1028699" y="7231135"/>
            <a:ext cx="12521899" cy="34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Candidates put themselves forward to </a:t>
            </a:r>
            <a:r>
              <a:rPr lang="en-US" sz="2200" i="1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represent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an area called an </a:t>
            </a:r>
            <a:r>
              <a:rPr lang="en-US" sz="2200" b="1" dirty="0">
                <a:solidFill>
                  <a:srgbClr val="113768"/>
                </a:solidFill>
                <a:latin typeface="Gotham Bold" panose="020B0604020202020204" charset="0"/>
                <a:ea typeface="Gotham"/>
                <a:cs typeface="Gotham Bold" panose="020B0604020202020204" charset="0"/>
                <a:sym typeface="Gotham"/>
              </a:rPr>
              <a:t>electorate.</a:t>
            </a:r>
            <a:endParaRPr lang="en-US" sz="2200" b="1" dirty="0">
              <a:solidFill>
                <a:srgbClr val="113768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367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E098BFC-7D3E-F5D5-E927-57297EE0A8EB}"/>
              </a:ext>
            </a:extLst>
          </p:cNvPr>
          <p:cNvSpPr/>
          <p:nvPr/>
        </p:nvSpPr>
        <p:spPr>
          <a:xfrm>
            <a:off x="9287766" y="2429668"/>
            <a:ext cx="2031065" cy="1678167"/>
          </a:xfrm>
          <a:custGeom>
            <a:avLst/>
            <a:gdLst/>
            <a:ahLst/>
            <a:cxnLst/>
            <a:rect l="l" t="t" r="r" b="b"/>
            <a:pathLst>
              <a:path w="2031065" h="1678167">
                <a:moveTo>
                  <a:pt x="0" y="0"/>
                </a:moveTo>
                <a:lnTo>
                  <a:pt x="2031065" y="0"/>
                </a:lnTo>
                <a:lnTo>
                  <a:pt x="2031065" y="1678167"/>
                </a:lnTo>
                <a:lnTo>
                  <a:pt x="0" y="167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EA14882A-1E9C-9928-831F-A9A506E73728}"/>
              </a:ext>
            </a:extLst>
          </p:cNvPr>
          <p:cNvSpPr/>
          <p:nvPr/>
        </p:nvSpPr>
        <p:spPr>
          <a:xfrm>
            <a:off x="13475934" y="887901"/>
            <a:ext cx="3147486" cy="3219934"/>
          </a:xfrm>
          <a:custGeom>
            <a:avLst/>
            <a:gdLst/>
            <a:ahLst/>
            <a:cxnLst/>
            <a:rect l="l" t="t" r="r" b="b"/>
            <a:pathLst>
              <a:path w="3147486" h="3219934">
                <a:moveTo>
                  <a:pt x="0" y="0"/>
                </a:moveTo>
                <a:lnTo>
                  <a:pt x="3147486" y="0"/>
                </a:lnTo>
                <a:lnTo>
                  <a:pt x="3147486" y="3219934"/>
                </a:lnTo>
                <a:lnTo>
                  <a:pt x="0" y="3219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181E6FBC-CFE3-6783-CDA1-5921C33BB822}"/>
              </a:ext>
            </a:extLst>
          </p:cNvPr>
          <p:cNvGrpSpPr/>
          <p:nvPr/>
        </p:nvGrpSpPr>
        <p:grpSpPr>
          <a:xfrm>
            <a:off x="13470247" y="5350497"/>
            <a:ext cx="3256999" cy="2910677"/>
            <a:chOff x="0" y="0"/>
            <a:chExt cx="4342665" cy="3880903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ABB64D8-FF0B-0EFD-A9B4-F508CFB76B3E}"/>
                </a:ext>
              </a:extLst>
            </p:cNvPr>
            <p:cNvSpPr/>
            <p:nvPr/>
          </p:nvSpPr>
          <p:spPr>
            <a:xfrm>
              <a:off x="0" y="676029"/>
              <a:ext cx="4342665" cy="3204874"/>
            </a:xfrm>
            <a:custGeom>
              <a:avLst/>
              <a:gdLst/>
              <a:ahLst/>
              <a:cxnLst/>
              <a:rect l="l" t="t" r="r" b="b"/>
              <a:pathLst>
                <a:path w="4342665" h="3204874">
                  <a:moveTo>
                    <a:pt x="0" y="0"/>
                  </a:moveTo>
                  <a:lnTo>
                    <a:pt x="4342665" y="0"/>
                  </a:lnTo>
                  <a:lnTo>
                    <a:pt x="4342665" y="3204874"/>
                  </a:lnTo>
                  <a:lnTo>
                    <a:pt x="0" y="3204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38620"/>
              </a:stretch>
            </a:blipFill>
          </p:spPr>
          <p:txBody>
            <a:bodyPr/>
            <a:lstStyle/>
            <a:p>
              <a:endParaRPr lang="en-AU"/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04C58C95-39E2-A1E2-249F-A86542AC036E}"/>
                </a:ext>
              </a:extLst>
            </p:cNvPr>
            <p:cNvGrpSpPr/>
            <p:nvPr/>
          </p:nvGrpSpPr>
          <p:grpSpPr>
            <a:xfrm>
              <a:off x="1680941" y="348970"/>
              <a:ext cx="749241" cy="768529"/>
              <a:chOff x="0" y="0"/>
              <a:chExt cx="138046" cy="141599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DE1B6DD4-A19B-5B54-82CE-5880EF8A6330}"/>
                  </a:ext>
                </a:extLst>
              </p:cNvPr>
              <p:cNvSpPr/>
              <p:nvPr/>
            </p:nvSpPr>
            <p:spPr>
              <a:xfrm>
                <a:off x="0" y="0"/>
                <a:ext cx="138046" cy="141599"/>
              </a:xfrm>
              <a:custGeom>
                <a:avLst/>
                <a:gdLst/>
                <a:ahLst/>
                <a:cxnLst/>
                <a:rect l="l" t="t" r="r" b="b"/>
                <a:pathLst>
                  <a:path w="138046" h="141599">
                    <a:moveTo>
                      <a:pt x="0" y="0"/>
                    </a:moveTo>
                    <a:lnTo>
                      <a:pt x="138046" y="0"/>
                    </a:lnTo>
                    <a:lnTo>
                      <a:pt x="138046" y="141599"/>
                    </a:lnTo>
                    <a:lnTo>
                      <a:pt x="0" y="1415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C9D515ED-62CD-B5F5-F8C6-8634334D2E1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38046" cy="179699"/>
              </a:xfrm>
              <a:prstGeom prst="rect">
                <a:avLst/>
              </a:prstGeom>
            </p:spPr>
            <p:txBody>
              <a:bodyPr lIns="54462" tIns="54462" rIns="54462" bIns="54462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FDD1E2F-02BE-F8AF-0AEA-6843F2C2C7ED}"/>
                </a:ext>
              </a:extLst>
            </p:cNvPr>
            <p:cNvSpPr/>
            <p:nvPr/>
          </p:nvSpPr>
          <p:spPr>
            <a:xfrm>
              <a:off x="1271685" y="0"/>
              <a:ext cx="1148151" cy="1148151"/>
            </a:xfrm>
            <a:custGeom>
              <a:avLst/>
              <a:gdLst/>
              <a:ahLst/>
              <a:cxnLst/>
              <a:rect l="l" t="t" r="r" b="b"/>
              <a:pathLst>
                <a:path w="1148151" h="1148151">
                  <a:moveTo>
                    <a:pt x="0" y="0"/>
                  </a:moveTo>
                  <a:lnTo>
                    <a:pt x="1148151" y="0"/>
                  </a:lnTo>
                  <a:lnTo>
                    <a:pt x="1148151" y="1148151"/>
                  </a:lnTo>
                  <a:lnTo>
                    <a:pt x="0" y="1148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5A59EEB7-1799-A5A5-3F6D-4ED500A23D59}"/>
              </a:ext>
            </a:extLst>
          </p:cNvPr>
          <p:cNvSpPr txBox="1"/>
          <p:nvPr/>
        </p:nvSpPr>
        <p:spPr>
          <a:xfrm>
            <a:off x="1028701" y="4278356"/>
            <a:ext cx="8953500" cy="718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Australia, the system operates as a group of elected representatives called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Parliament.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1ABB3421-1BBC-3A78-0892-54252FCFCF33}"/>
              </a:ext>
            </a:extLst>
          </p:cNvPr>
          <p:cNvSpPr txBox="1"/>
          <p:nvPr/>
        </p:nvSpPr>
        <p:spPr>
          <a:xfrm>
            <a:off x="1011640" y="5313019"/>
            <a:ext cx="10307191" cy="1153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Parliament has two parts: the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"/>
              </a:rPr>
              <a:t>Upper House 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and the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"/>
              </a:rPr>
              <a:t>Lower House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. Two different groups of people sit in these ‘houses’. The people elected to these houses are called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Members of Parliament (or MPs). 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74E95664-0381-6CE1-DE26-BE95ECD49038}"/>
              </a:ext>
            </a:extLst>
          </p:cNvPr>
          <p:cNvSpPr txBox="1"/>
          <p:nvPr/>
        </p:nvSpPr>
        <p:spPr>
          <a:xfrm>
            <a:off x="1028700" y="1183873"/>
            <a:ext cx="1293965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60"/>
              </a:lnSpc>
            </a:pPr>
            <a:r>
              <a:rPr lang="en-US" sz="8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Parliament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573B1776-80A4-6365-47C5-D5633747A5B3}"/>
              </a:ext>
            </a:extLst>
          </p:cNvPr>
          <p:cNvSpPr txBox="1"/>
          <p:nvPr/>
        </p:nvSpPr>
        <p:spPr>
          <a:xfrm>
            <a:off x="1040193" y="2525870"/>
            <a:ext cx="7352906" cy="116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Westminster system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is a way of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running a government. 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This system started in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England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and is used in many countries, including Australia. 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3B5BD96D-F59D-200D-9CE4-38BBFE2EAC39}"/>
              </a:ext>
            </a:extLst>
          </p:cNvPr>
          <p:cNvSpPr txBox="1"/>
          <p:nvPr/>
        </p:nvSpPr>
        <p:spPr>
          <a:xfrm>
            <a:off x="13034478" y="4256989"/>
            <a:ext cx="3954879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the </a:t>
            </a:r>
            <a:r>
              <a:rPr lang="en-US" sz="14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Lower House</a:t>
            </a:r>
            <a:r>
              <a:rPr lang="en-US" sz="14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, the members of parliament make and pass the laws, working with the Upper House.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654C6E22-A8D4-68DD-FADF-D5DAEDE73C8D}"/>
              </a:ext>
            </a:extLst>
          </p:cNvPr>
          <p:cNvSpPr txBox="1"/>
          <p:nvPr/>
        </p:nvSpPr>
        <p:spPr>
          <a:xfrm>
            <a:off x="12889102" y="8410328"/>
            <a:ext cx="4274957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the </a:t>
            </a:r>
            <a:r>
              <a:rPr lang="en-US" sz="14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Upper house</a:t>
            </a:r>
            <a:r>
              <a:rPr lang="en-US" sz="14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, the members of parliament review the laws made by the Lower House and can ask for changes if they think it’s needed.</a:t>
            </a: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463C0C0D-3BF0-5BD5-B6A5-B37C31D5FF8D}"/>
              </a:ext>
            </a:extLst>
          </p:cNvPr>
          <p:cNvGrpSpPr/>
          <p:nvPr/>
        </p:nvGrpSpPr>
        <p:grpSpPr>
          <a:xfrm>
            <a:off x="-762000" y="7804363"/>
            <a:ext cx="12080831" cy="1456196"/>
            <a:chOff x="0" y="-192881"/>
            <a:chExt cx="16107774" cy="1941594"/>
          </a:xfrm>
        </p:grpSpPr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62D2AFB6-0708-3CC8-8FCE-532710C515B5}"/>
                </a:ext>
              </a:extLst>
            </p:cNvPr>
            <p:cNvGrpSpPr/>
            <p:nvPr/>
          </p:nvGrpSpPr>
          <p:grpSpPr>
            <a:xfrm>
              <a:off x="0" y="-192881"/>
              <a:ext cx="16107774" cy="1941594"/>
              <a:chOff x="0" y="-38100"/>
              <a:chExt cx="3181783" cy="383525"/>
            </a:xfrm>
          </p:grpSpPr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E057314E-328A-0286-F95A-C06D1E417988}"/>
                  </a:ext>
                </a:extLst>
              </p:cNvPr>
              <p:cNvSpPr/>
              <p:nvPr/>
            </p:nvSpPr>
            <p:spPr>
              <a:xfrm>
                <a:off x="74208" y="0"/>
                <a:ext cx="3107575" cy="345425"/>
              </a:xfrm>
              <a:custGeom>
                <a:avLst/>
                <a:gdLst/>
                <a:ahLst/>
                <a:cxnLst/>
                <a:rect l="l" t="t" r="r" b="b"/>
                <a:pathLst>
                  <a:path w="3107575" h="345425">
                    <a:moveTo>
                      <a:pt x="9186" y="0"/>
                    </a:moveTo>
                    <a:lnTo>
                      <a:pt x="3098389" y="0"/>
                    </a:lnTo>
                    <a:cubicBezTo>
                      <a:pt x="3100825" y="0"/>
                      <a:pt x="3103161" y="968"/>
                      <a:pt x="3104884" y="2691"/>
                    </a:cubicBezTo>
                    <a:cubicBezTo>
                      <a:pt x="3106607" y="4413"/>
                      <a:pt x="3107575" y="6750"/>
                      <a:pt x="3107575" y="9186"/>
                    </a:cubicBezTo>
                    <a:lnTo>
                      <a:pt x="3107575" y="336239"/>
                    </a:lnTo>
                    <a:cubicBezTo>
                      <a:pt x="3107575" y="341312"/>
                      <a:pt x="3103462" y="345425"/>
                      <a:pt x="3098389" y="345425"/>
                    </a:cubicBezTo>
                    <a:lnTo>
                      <a:pt x="9186" y="345425"/>
                    </a:lnTo>
                    <a:cubicBezTo>
                      <a:pt x="4113" y="345425"/>
                      <a:pt x="0" y="341312"/>
                      <a:pt x="0" y="336239"/>
                    </a:cubicBezTo>
                    <a:lnTo>
                      <a:pt x="0" y="9186"/>
                    </a:lnTo>
                    <a:cubicBezTo>
                      <a:pt x="0" y="4113"/>
                      <a:pt x="4113" y="0"/>
                      <a:pt x="9186" y="0"/>
                    </a:cubicBezTo>
                    <a:close/>
                  </a:path>
                </a:pathLst>
              </a:custGeom>
              <a:solidFill>
                <a:srgbClr val="113768"/>
              </a:solidFill>
            </p:spPr>
            <p:txBody>
              <a:bodyPr/>
              <a:lstStyle/>
              <a:p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6">
                <a:extLst>
                  <a:ext uri="{FF2B5EF4-FFF2-40B4-BE49-F238E27FC236}">
                    <a16:creationId xmlns:a16="http://schemas.microsoft.com/office/drawing/2014/main" id="{3F5F4719-3F67-6387-E4C8-0E6CDC51DFF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107575" cy="383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6052829D-503D-ABEE-C300-414736D1EA7E}"/>
                </a:ext>
              </a:extLst>
            </p:cNvPr>
            <p:cNvSpPr txBox="1"/>
            <p:nvPr/>
          </p:nvSpPr>
          <p:spPr>
            <a:xfrm>
              <a:off x="1833812" y="391333"/>
              <a:ext cx="13454023" cy="958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When Australians </a:t>
              </a:r>
              <a:r>
                <a:rPr lang="en-US" sz="2200" b="1" dirty="0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vote,</a:t>
              </a:r>
              <a:r>
                <a:rPr lang="en-US" sz="2200" dirty="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 they are choosing the people they want to sit in parliament to make the laws. </a:t>
              </a:r>
            </a:p>
          </p:txBody>
        </p:sp>
      </p:grpSp>
      <p:sp>
        <p:nvSpPr>
          <p:cNvPr id="2" name="TextBox 20">
            <a:extLst>
              <a:ext uri="{FF2B5EF4-FFF2-40B4-BE49-F238E27FC236}">
                <a16:creationId xmlns:a16="http://schemas.microsoft.com/office/drawing/2014/main" id="{14D98096-2D35-C143-8F7A-456122AC9CDF}"/>
              </a:ext>
            </a:extLst>
          </p:cNvPr>
          <p:cNvSpPr txBox="1"/>
          <p:nvPr/>
        </p:nvSpPr>
        <p:spPr>
          <a:xfrm>
            <a:off x="1040193" y="6808537"/>
            <a:ext cx="10278638" cy="76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The political party with the most members 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the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"/>
              </a:rPr>
              <a:t>Lower House </a:t>
            </a:r>
            <a:r>
              <a:rPr lang="en-US" sz="2200" dirty="0">
                <a:solidFill>
                  <a:srgbClr val="113768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"/>
              </a:rPr>
              <a:t>after an election becomes the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"/>
              </a:rPr>
              <a:t> government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  <a:endParaRPr lang="en-US" sz="2200" b="1" dirty="0">
              <a:solidFill>
                <a:srgbClr val="113768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5293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4" grpId="0"/>
      <p:bldP spid="15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>
            <a:extLst>
              <a:ext uri="{FF2B5EF4-FFF2-40B4-BE49-F238E27FC236}">
                <a16:creationId xmlns:a16="http://schemas.microsoft.com/office/drawing/2014/main" id="{359F7C2E-68C5-6499-4BB4-8C2E453F2E8C}"/>
              </a:ext>
            </a:extLst>
          </p:cNvPr>
          <p:cNvSpPr/>
          <p:nvPr/>
        </p:nvSpPr>
        <p:spPr>
          <a:xfrm flipV="1">
            <a:off x="7290548" y="5824611"/>
            <a:ext cx="3409173" cy="4762"/>
          </a:xfrm>
          <a:prstGeom prst="line">
            <a:avLst/>
          </a:prstGeom>
          <a:ln w="9525" cap="rnd">
            <a:solidFill>
              <a:srgbClr val="FFF9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7DBBE-2660-B234-F35C-84435040C694}"/>
              </a:ext>
            </a:extLst>
          </p:cNvPr>
          <p:cNvGrpSpPr/>
          <p:nvPr/>
        </p:nvGrpSpPr>
        <p:grpSpPr>
          <a:xfrm>
            <a:off x="13759302" y="6055490"/>
            <a:ext cx="2379173" cy="3313424"/>
            <a:chOff x="13759302" y="6055490"/>
            <a:chExt cx="2379173" cy="3313424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4D93D1B1-01D7-4A2F-3BC6-DB197E23CE34}"/>
                </a:ext>
              </a:extLst>
            </p:cNvPr>
            <p:cNvGrpSpPr/>
            <p:nvPr/>
          </p:nvGrpSpPr>
          <p:grpSpPr>
            <a:xfrm>
              <a:off x="13759302" y="6055490"/>
              <a:ext cx="2358947" cy="3313424"/>
              <a:chOff x="0" y="0"/>
              <a:chExt cx="675940" cy="949438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1447F9B3-975F-CBFD-9B66-B467453AD9AA}"/>
                  </a:ext>
                </a:extLst>
              </p:cNvPr>
              <p:cNvSpPr/>
              <p:nvPr/>
            </p:nvSpPr>
            <p:spPr>
              <a:xfrm>
                <a:off x="0" y="0"/>
                <a:ext cx="675940" cy="949438"/>
              </a:xfrm>
              <a:custGeom>
                <a:avLst/>
                <a:gdLst/>
                <a:ahLst/>
                <a:cxnLst/>
                <a:rect l="l" t="t" r="r" b="b"/>
                <a:pathLst>
                  <a:path w="675940" h="949438">
                    <a:moveTo>
                      <a:pt x="45947" y="0"/>
                    </a:moveTo>
                    <a:lnTo>
                      <a:pt x="629993" y="0"/>
                    </a:lnTo>
                    <a:cubicBezTo>
                      <a:pt x="642178" y="0"/>
                      <a:pt x="653865" y="4841"/>
                      <a:pt x="662482" y="13458"/>
                    </a:cubicBezTo>
                    <a:cubicBezTo>
                      <a:pt x="671099" y="22074"/>
                      <a:pt x="675940" y="33761"/>
                      <a:pt x="675940" y="45947"/>
                    </a:cubicBezTo>
                    <a:lnTo>
                      <a:pt x="675940" y="903491"/>
                    </a:lnTo>
                    <a:cubicBezTo>
                      <a:pt x="675940" y="928867"/>
                      <a:pt x="655368" y="949438"/>
                      <a:pt x="629993" y="949438"/>
                    </a:cubicBezTo>
                    <a:lnTo>
                      <a:pt x="45947" y="949438"/>
                    </a:lnTo>
                    <a:cubicBezTo>
                      <a:pt x="33761" y="949438"/>
                      <a:pt x="22074" y="944597"/>
                      <a:pt x="13458" y="935980"/>
                    </a:cubicBezTo>
                    <a:cubicBezTo>
                      <a:pt x="4841" y="927364"/>
                      <a:pt x="0" y="915677"/>
                      <a:pt x="0" y="903491"/>
                    </a:cubicBezTo>
                    <a:lnTo>
                      <a:pt x="0" y="45947"/>
                    </a:lnTo>
                    <a:cubicBezTo>
                      <a:pt x="0" y="20571"/>
                      <a:pt x="20571" y="0"/>
                      <a:pt x="4594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AAC64567-DB62-E919-BBCD-D5CB147270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75940" cy="987538"/>
              </a:xfrm>
              <a:prstGeom prst="rect">
                <a:avLst/>
              </a:prstGeom>
            </p:spPr>
            <p:txBody>
              <a:bodyPr lIns="46693" tIns="46693" rIns="46693" bIns="46693" rtlCol="0" anchor="ctr"/>
              <a:lstStyle/>
              <a:p>
                <a:pPr algn="ctr">
                  <a:lnSpc>
                    <a:spcPts val="2940"/>
                  </a:lnSpc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DAF6935-D69B-D91E-75B6-63565AD0530C}"/>
                </a:ext>
              </a:extLst>
            </p:cNvPr>
            <p:cNvSpPr/>
            <p:nvPr/>
          </p:nvSpPr>
          <p:spPr>
            <a:xfrm>
              <a:off x="13759302" y="6691926"/>
              <a:ext cx="2379173" cy="2676987"/>
            </a:xfrm>
            <a:custGeom>
              <a:avLst/>
              <a:gdLst/>
              <a:ahLst/>
              <a:cxnLst/>
              <a:rect l="l" t="t" r="r" b="b"/>
              <a:pathLst>
                <a:path w="2379173" h="2676987">
                  <a:moveTo>
                    <a:pt x="0" y="0"/>
                  </a:moveTo>
                  <a:lnTo>
                    <a:pt x="2379172" y="0"/>
                  </a:lnTo>
                  <a:lnTo>
                    <a:pt x="2379172" y="2676988"/>
                  </a:lnTo>
                  <a:lnTo>
                    <a:pt x="0" y="2676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TextBox 8">
            <a:extLst>
              <a:ext uri="{FF2B5EF4-FFF2-40B4-BE49-F238E27FC236}">
                <a16:creationId xmlns:a16="http://schemas.microsoft.com/office/drawing/2014/main" id="{784B62D1-679C-33D9-3118-A4E151D3C6B7}"/>
              </a:ext>
            </a:extLst>
          </p:cNvPr>
          <p:cNvSpPr txBox="1"/>
          <p:nvPr/>
        </p:nvSpPr>
        <p:spPr>
          <a:xfrm>
            <a:off x="917403" y="790075"/>
            <a:ext cx="1623439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 dirty="0">
                <a:solidFill>
                  <a:schemeClr val="bg1"/>
                </a:solidFill>
                <a:latin typeface="Gotham Bold"/>
                <a:ea typeface="Gotham Bold"/>
                <a:cs typeface="Gotham Bold"/>
                <a:sym typeface="Gotham Bold"/>
              </a:rPr>
              <a:t>Three levels of government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85B672E5-665A-2F44-F5A4-6F493A719D57}"/>
              </a:ext>
            </a:extLst>
          </p:cNvPr>
          <p:cNvSpPr txBox="1"/>
          <p:nvPr/>
        </p:nvSpPr>
        <p:spPr>
          <a:xfrm>
            <a:off x="912350" y="1671077"/>
            <a:ext cx="1275639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  <a:latin typeface="Gotham"/>
                <a:ea typeface="Gotham"/>
                <a:cs typeface="Gotham"/>
                <a:sym typeface="Gotham"/>
              </a:rPr>
              <a:t>in Australia’s democracy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C3702DBD-D377-E42C-9A6C-98F98E6D16CA}"/>
              </a:ext>
            </a:extLst>
          </p:cNvPr>
          <p:cNvSpPr txBox="1"/>
          <p:nvPr/>
        </p:nvSpPr>
        <p:spPr>
          <a:xfrm>
            <a:off x="1028707" y="3191276"/>
            <a:ext cx="3702429" cy="1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The </a:t>
            </a:r>
            <a:r>
              <a:rPr lang="en-US" sz="22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Federal Government</a:t>
            </a:r>
            <a:r>
              <a:rPr lang="en-US" sz="22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makes laws for the whole country. </a:t>
            </a:r>
          </a:p>
          <a:p>
            <a:pPr>
              <a:lnSpc>
                <a:spcPts val="2860"/>
              </a:lnSpc>
            </a:pPr>
            <a:endParaRPr lang="en-US" sz="22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Led by the Prime Minister. 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0D15708D-6302-8AFE-50A1-71C17E03D597}"/>
              </a:ext>
            </a:extLst>
          </p:cNvPr>
          <p:cNvSpPr txBox="1"/>
          <p:nvPr/>
        </p:nvSpPr>
        <p:spPr>
          <a:xfrm>
            <a:off x="7290548" y="3191276"/>
            <a:ext cx="3697963" cy="21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The </a:t>
            </a:r>
            <a:r>
              <a:rPr lang="en-US" sz="22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State Government</a:t>
            </a:r>
            <a:r>
              <a:rPr lang="en-US" sz="22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is responsible for making laws for a specific state or territory.  </a:t>
            </a:r>
          </a:p>
          <a:p>
            <a:pPr>
              <a:lnSpc>
                <a:spcPts val="2860"/>
              </a:lnSpc>
            </a:pPr>
            <a:endParaRPr lang="en-US" sz="22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>
              <a:lnSpc>
                <a:spcPts val="2860"/>
              </a:lnSpc>
            </a:pPr>
            <a:r>
              <a:rPr lang="en-US" sz="22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Led by State Premiers. 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5521853E-AD67-83AD-97E2-CD3881D028F8}"/>
              </a:ext>
            </a:extLst>
          </p:cNvPr>
          <p:cNvSpPr txBox="1"/>
          <p:nvPr/>
        </p:nvSpPr>
        <p:spPr>
          <a:xfrm>
            <a:off x="13781306" y="3191276"/>
            <a:ext cx="3499998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The </a:t>
            </a:r>
            <a:r>
              <a:rPr lang="en-US" sz="2100" b="1" dirty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Local Government</a:t>
            </a:r>
            <a:r>
              <a:rPr lang="en-US" sz="21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manages services for local communities.</a:t>
            </a:r>
          </a:p>
          <a:p>
            <a:pPr>
              <a:lnSpc>
                <a:spcPts val="2730"/>
              </a:lnSpc>
            </a:pPr>
            <a:endParaRPr lang="en-US" sz="21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>
              <a:lnSpc>
                <a:spcPts val="2730"/>
              </a:lnSpc>
            </a:pPr>
            <a:r>
              <a:rPr lang="en-US" sz="21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Each local area has a council, led by a Mayor.</a:t>
            </a: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562F705F-0FBB-2F4D-BDD1-C19773279394}"/>
              </a:ext>
            </a:extLst>
          </p:cNvPr>
          <p:cNvGrpSpPr/>
          <p:nvPr/>
        </p:nvGrpSpPr>
        <p:grpSpPr>
          <a:xfrm>
            <a:off x="7290548" y="6055490"/>
            <a:ext cx="2443572" cy="3477832"/>
            <a:chOff x="0" y="0"/>
            <a:chExt cx="803400" cy="1143445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215B3FBB-FB02-AB2C-2A0C-DE1F34A1663D}"/>
                </a:ext>
              </a:extLst>
            </p:cNvPr>
            <p:cNvSpPr/>
            <p:nvPr/>
          </p:nvSpPr>
          <p:spPr>
            <a:xfrm>
              <a:off x="0" y="0"/>
              <a:ext cx="803400" cy="1143445"/>
            </a:xfrm>
            <a:custGeom>
              <a:avLst/>
              <a:gdLst/>
              <a:ahLst/>
              <a:cxnLst/>
              <a:rect l="l" t="t" r="r" b="b"/>
              <a:pathLst>
                <a:path w="803400" h="1143445">
                  <a:moveTo>
                    <a:pt x="72870" y="0"/>
                  </a:moveTo>
                  <a:lnTo>
                    <a:pt x="730530" y="0"/>
                  </a:lnTo>
                  <a:cubicBezTo>
                    <a:pt x="770775" y="0"/>
                    <a:pt x="803400" y="32625"/>
                    <a:pt x="803400" y="72870"/>
                  </a:cubicBezTo>
                  <a:lnTo>
                    <a:pt x="803400" y="1070574"/>
                  </a:lnTo>
                  <a:cubicBezTo>
                    <a:pt x="803400" y="1089901"/>
                    <a:pt x="795723" y="1108436"/>
                    <a:pt x="782057" y="1122101"/>
                  </a:cubicBezTo>
                  <a:cubicBezTo>
                    <a:pt x="768391" y="1135767"/>
                    <a:pt x="749856" y="1143445"/>
                    <a:pt x="730530" y="1143445"/>
                  </a:cubicBezTo>
                  <a:lnTo>
                    <a:pt x="72870" y="1143445"/>
                  </a:lnTo>
                  <a:cubicBezTo>
                    <a:pt x="53544" y="1143445"/>
                    <a:pt x="35009" y="1135767"/>
                    <a:pt x="21343" y="1122101"/>
                  </a:cubicBezTo>
                  <a:cubicBezTo>
                    <a:pt x="7677" y="1108436"/>
                    <a:pt x="0" y="1089901"/>
                    <a:pt x="0" y="1070574"/>
                  </a:cubicBezTo>
                  <a:lnTo>
                    <a:pt x="0" y="72870"/>
                  </a:lnTo>
                  <a:cubicBezTo>
                    <a:pt x="0" y="53544"/>
                    <a:pt x="7677" y="35009"/>
                    <a:pt x="21343" y="21343"/>
                  </a:cubicBezTo>
                  <a:cubicBezTo>
                    <a:pt x="35009" y="7677"/>
                    <a:pt x="53544" y="0"/>
                    <a:pt x="72870" y="0"/>
                  </a:cubicBezTo>
                  <a:close/>
                </a:path>
              </a:pathLst>
            </a:custGeom>
            <a:blipFill>
              <a:blip r:embed="rId5"/>
              <a:stretch>
                <a:fillRect l="-21764" r="-47801" b="-14572"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15">
            <a:extLst>
              <a:ext uri="{FF2B5EF4-FFF2-40B4-BE49-F238E27FC236}">
                <a16:creationId xmlns:a16="http://schemas.microsoft.com/office/drawing/2014/main" id="{28E9C11A-8909-963B-4D9F-DCF774021B80}"/>
              </a:ext>
            </a:extLst>
          </p:cNvPr>
          <p:cNvGrpSpPr/>
          <p:nvPr/>
        </p:nvGrpSpPr>
        <p:grpSpPr>
          <a:xfrm>
            <a:off x="1028707" y="6055490"/>
            <a:ext cx="2448043" cy="3449257"/>
            <a:chOff x="0" y="0"/>
            <a:chExt cx="379266" cy="534380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AD0B3992-00F6-73D6-4189-BECBFCD586F8}"/>
                </a:ext>
              </a:extLst>
            </p:cNvPr>
            <p:cNvSpPr/>
            <p:nvPr/>
          </p:nvSpPr>
          <p:spPr>
            <a:xfrm>
              <a:off x="0" y="0"/>
              <a:ext cx="379266" cy="534380"/>
            </a:xfrm>
            <a:custGeom>
              <a:avLst/>
              <a:gdLst/>
              <a:ahLst/>
              <a:cxnLst/>
              <a:rect l="l" t="t" r="r" b="b"/>
              <a:pathLst>
                <a:path w="379266" h="534380">
                  <a:moveTo>
                    <a:pt x="72737" y="0"/>
                  </a:moveTo>
                  <a:lnTo>
                    <a:pt x="306529" y="0"/>
                  </a:lnTo>
                  <a:cubicBezTo>
                    <a:pt x="325820" y="0"/>
                    <a:pt x="344321" y="7663"/>
                    <a:pt x="357962" y="21304"/>
                  </a:cubicBezTo>
                  <a:cubicBezTo>
                    <a:pt x="371603" y="34945"/>
                    <a:pt x="379266" y="53446"/>
                    <a:pt x="379266" y="72737"/>
                  </a:cubicBezTo>
                  <a:lnTo>
                    <a:pt x="379266" y="461643"/>
                  </a:lnTo>
                  <a:cubicBezTo>
                    <a:pt x="379266" y="480934"/>
                    <a:pt x="371603" y="499435"/>
                    <a:pt x="357962" y="513076"/>
                  </a:cubicBezTo>
                  <a:cubicBezTo>
                    <a:pt x="344321" y="526717"/>
                    <a:pt x="325820" y="534380"/>
                    <a:pt x="306529" y="534380"/>
                  </a:cubicBezTo>
                  <a:lnTo>
                    <a:pt x="72737" y="534380"/>
                  </a:lnTo>
                  <a:cubicBezTo>
                    <a:pt x="53446" y="534380"/>
                    <a:pt x="34945" y="526717"/>
                    <a:pt x="21304" y="513076"/>
                  </a:cubicBezTo>
                  <a:cubicBezTo>
                    <a:pt x="7663" y="499435"/>
                    <a:pt x="0" y="480934"/>
                    <a:pt x="0" y="461643"/>
                  </a:cubicBezTo>
                  <a:lnTo>
                    <a:pt x="0" y="72737"/>
                  </a:lnTo>
                  <a:cubicBezTo>
                    <a:pt x="0" y="53446"/>
                    <a:pt x="7663" y="34945"/>
                    <a:pt x="21304" y="21304"/>
                  </a:cubicBezTo>
                  <a:cubicBezTo>
                    <a:pt x="34945" y="7663"/>
                    <a:pt x="53446" y="0"/>
                    <a:pt x="72737" y="0"/>
                  </a:cubicBezTo>
                  <a:close/>
                </a:path>
              </a:pathLst>
            </a:custGeom>
            <a:blipFill>
              <a:blip r:embed="rId6"/>
              <a:stretch>
                <a:fillRect t="-2283" b="-2283"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AutoShape 17">
            <a:extLst>
              <a:ext uri="{FF2B5EF4-FFF2-40B4-BE49-F238E27FC236}">
                <a16:creationId xmlns:a16="http://schemas.microsoft.com/office/drawing/2014/main" id="{2AE73901-F0E6-3E90-5C8C-857708F8DB38}"/>
              </a:ext>
            </a:extLst>
          </p:cNvPr>
          <p:cNvSpPr/>
          <p:nvPr/>
        </p:nvSpPr>
        <p:spPr>
          <a:xfrm flipV="1">
            <a:off x="1028707" y="5815086"/>
            <a:ext cx="3409173" cy="4762"/>
          </a:xfrm>
          <a:prstGeom prst="line">
            <a:avLst/>
          </a:prstGeom>
          <a:ln w="9525" cap="rnd">
            <a:solidFill>
              <a:srgbClr val="FFF9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AutoShape 18">
            <a:extLst>
              <a:ext uri="{FF2B5EF4-FFF2-40B4-BE49-F238E27FC236}">
                <a16:creationId xmlns:a16="http://schemas.microsoft.com/office/drawing/2014/main" id="{189802DD-C88C-21D6-208E-F46A8DF13B74}"/>
              </a:ext>
            </a:extLst>
          </p:cNvPr>
          <p:cNvSpPr/>
          <p:nvPr/>
        </p:nvSpPr>
        <p:spPr>
          <a:xfrm flipV="1">
            <a:off x="13759308" y="5805561"/>
            <a:ext cx="3409173" cy="4762"/>
          </a:xfrm>
          <a:prstGeom prst="line">
            <a:avLst/>
          </a:prstGeom>
          <a:ln w="9525" cap="rnd">
            <a:solidFill>
              <a:srgbClr val="FFF9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B2D255C6-3F67-AF34-CE93-C37CA47284C6}"/>
              </a:ext>
            </a:extLst>
          </p:cNvPr>
          <p:cNvSpPr/>
          <p:nvPr/>
        </p:nvSpPr>
        <p:spPr>
          <a:xfrm rot="262472">
            <a:off x="14209296" y="-637961"/>
            <a:ext cx="4388852" cy="3112095"/>
          </a:xfrm>
          <a:custGeom>
            <a:avLst/>
            <a:gdLst/>
            <a:ahLst/>
            <a:cxnLst/>
            <a:rect l="l" t="t" r="r" b="b"/>
            <a:pathLst>
              <a:path w="4388852" h="3112095">
                <a:moveTo>
                  <a:pt x="0" y="0"/>
                </a:moveTo>
                <a:lnTo>
                  <a:pt x="4388852" y="0"/>
                </a:lnTo>
                <a:lnTo>
                  <a:pt x="4388852" y="3112095"/>
                </a:lnTo>
                <a:lnTo>
                  <a:pt x="0" y="31120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5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29" grpId="0"/>
      <p:bldP spid="30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8CBD8BD2-A57D-1C14-EE32-494CE8B629F9}"/>
              </a:ext>
            </a:extLst>
          </p:cNvPr>
          <p:cNvGrpSpPr/>
          <p:nvPr/>
        </p:nvGrpSpPr>
        <p:grpSpPr>
          <a:xfrm>
            <a:off x="1031755" y="3929261"/>
            <a:ext cx="4116384" cy="4367654"/>
            <a:chOff x="1031103" y="2757047"/>
            <a:chExt cx="4116384" cy="436765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0C24DE3-F94A-A52F-471F-EC511C1A0D09}"/>
                </a:ext>
              </a:extLst>
            </p:cNvPr>
            <p:cNvGrpSpPr/>
            <p:nvPr/>
          </p:nvGrpSpPr>
          <p:grpSpPr>
            <a:xfrm>
              <a:off x="1031103" y="2757047"/>
              <a:ext cx="4116384" cy="4367654"/>
              <a:chOff x="6619021" y="2218186"/>
              <a:chExt cx="2606148" cy="3015264"/>
            </a:xfrm>
          </p:grpSpPr>
          <p:sp>
            <p:nvSpPr>
              <p:cNvPr id="41" name="Google Shape;444;p8">
                <a:extLst>
                  <a:ext uri="{FF2B5EF4-FFF2-40B4-BE49-F238E27FC236}">
                    <a16:creationId xmlns:a16="http://schemas.microsoft.com/office/drawing/2014/main" id="{C4EF955E-7A0A-6ADD-8A04-1652BB84D3AA}"/>
                  </a:ext>
                </a:extLst>
              </p:cNvPr>
              <p:cNvSpPr/>
              <p:nvPr/>
            </p:nvSpPr>
            <p:spPr>
              <a:xfrm>
                <a:off x="6713166" y="2218186"/>
                <a:ext cx="2512003" cy="3015264"/>
              </a:xfrm>
              <a:prstGeom prst="roundRect">
                <a:avLst>
                  <a:gd name="adj" fmla="val 16667"/>
                </a:avLst>
              </a:prstGeom>
              <a:solidFill>
                <a:srgbClr val="4F87C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85711" tIns="42844" rIns="85711" bIns="42844" anchor="ctr" anchorCtr="0">
                <a:noAutofit/>
              </a:bodyPr>
              <a:lstStyle/>
              <a:p>
                <a:pPr algn="ctr"/>
                <a:endParaRPr sz="1688" dirty="0">
                  <a:solidFill>
                    <a:schemeClr val="bg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70;p8">
                <a:extLst>
                  <a:ext uri="{FF2B5EF4-FFF2-40B4-BE49-F238E27FC236}">
                    <a16:creationId xmlns:a16="http://schemas.microsoft.com/office/drawing/2014/main" id="{536B27C6-B904-5B24-3D10-6589B1645B0C}"/>
                  </a:ext>
                </a:extLst>
              </p:cNvPr>
              <p:cNvSpPr/>
              <p:nvPr/>
            </p:nvSpPr>
            <p:spPr>
              <a:xfrm rot="10800000">
                <a:off x="6654020" y="2972318"/>
                <a:ext cx="80023" cy="96787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" name="Google Shape;471;p8">
                <a:extLst>
                  <a:ext uri="{FF2B5EF4-FFF2-40B4-BE49-F238E27FC236}">
                    <a16:creationId xmlns:a16="http://schemas.microsoft.com/office/drawing/2014/main" id="{18681DD9-5252-3AE3-798C-31D9381F00C2}"/>
                  </a:ext>
                </a:extLst>
              </p:cNvPr>
              <p:cNvGrpSpPr/>
              <p:nvPr/>
            </p:nvGrpSpPr>
            <p:grpSpPr>
              <a:xfrm>
                <a:off x="6619021" y="2313864"/>
                <a:ext cx="1525443" cy="696561"/>
                <a:chOff x="393836" y="1502984"/>
                <a:chExt cx="1627139" cy="742998"/>
              </a:xfrm>
            </p:grpSpPr>
            <p:sp>
              <p:nvSpPr>
                <p:cNvPr id="47" name="Google Shape;472;p8">
                  <a:extLst>
                    <a:ext uri="{FF2B5EF4-FFF2-40B4-BE49-F238E27FC236}">
                      <a16:creationId xmlns:a16="http://schemas.microsoft.com/office/drawing/2014/main" id="{73FD7795-A3A5-DC1F-4B2E-E17205B92BC9}"/>
                    </a:ext>
                  </a:extLst>
                </p:cNvPr>
                <p:cNvSpPr/>
                <p:nvPr/>
              </p:nvSpPr>
              <p:spPr>
                <a:xfrm>
                  <a:off x="393836" y="1502984"/>
                  <a:ext cx="1627139" cy="7429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113768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85711" tIns="42844" rIns="85711" bIns="42844" anchor="ctr" anchorCtr="0">
                  <a:noAutofit/>
                </a:bodyPr>
                <a:lstStyle/>
                <a:p>
                  <a:pPr algn="ctr"/>
                  <a:endParaRPr sz="1688">
                    <a:solidFill>
                      <a:schemeClr val="lt1"/>
                    </a:solidFill>
                    <a:latin typeface="Aptos" panose="020B000402020202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73;p8">
                  <a:extLst>
                    <a:ext uri="{FF2B5EF4-FFF2-40B4-BE49-F238E27FC236}">
                      <a16:creationId xmlns:a16="http://schemas.microsoft.com/office/drawing/2014/main" id="{0FA1C4BF-0EEC-B8BB-552A-D74F2356A5BD}"/>
                    </a:ext>
                  </a:extLst>
                </p:cNvPr>
                <p:cNvSpPr txBox="1"/>
                <p:nvPr/>
              </p:nvSpPr>
              <p:spPr>
                <a:xfrm>
                  <a:off x="568427" y="1623455"/>
                  <a:ext cx="1408624" cy="51700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85711" tIns="42844" rIns="85711" bIns="42844" anchor="t" anchorCtr="0">
                  <a:spAutoFit/>
                </a:bodyPr>
                <a:lstStyle/>
                <a:p>
                  <a:r>
                    <a:rPr lang="en-AU" sz="2000" b="1" dirty="0">
                      <a:solidFill>
                        <a:schemeClr val="lt1"/>
                      </a:solidFill>
                      <a:latin typeface="Gotham Bold" panose="020B0604020202020204" charset="0"/>
                      <a:cs typeface="Gotham Bold" panose="020B0604020202020204" charset="0"/>
                      <a:sym typeface="Play"/>
                    </a:rPr>
                    <a:t>Federal Government</a:t>
                  </a:r>
                  <a:endParaRPr sz="2000" b="1" dirty="0">
                    <a:latin typeface="Gotham Bold" panose="020B0604020202020204" charset="0"/>
                    <a:cs typeface="Gotham Bold" panose="020B0604020202020204" charset="0"/>
                  </a:endParaRPr>
                </a:p>
              </p:txBody>
            </p:sp>
          </p:grpSp>
        </p:grp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3CA4F3FE-E918-3E3D-93DB-DA2E251618BA}"/>
                </a:ext>
              </a:extLst>
            </p:cNvPr>
            <p:cNvSpPr txBox="1"/>
            <p:nvPr/>
          </p:nvSpPr>
          <p:spPr>
            <a:xfrm>
              <a:off x="1600200" y="4085843"/>
              <a:ext cx="2742175" cy="2578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Defence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Immigration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Taxation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Currency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Overseas trade 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Foreign Affairs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/>
                  <a:ea typeface="Gotham"/>
                  <a:cs typeface="Gotham"/>
                  <a:sym typeface="Gotham"/>
                </a:rPr>
                <a:t>Post</a:t>
              </a:r>
            </a:p>
          </p:txBody>
        </p:sp>
      </p:grpSp>
      <p:sp>
        <p:nvSpPr>
          <p:cNvPr id="68" name="TextBox 8">
            <a:extLst>
              <a:ext uri="{FF2B5EF4-FFF2-40B4-BE49-F238E27FC236}">
                <a16:creationId xmlns:a16="http://schemas.microsoft.com/office/drawing/2014/main" id="{54A31976-12D4-8200-F9C8-72083C428D68}"/>
              </a:ext>
            </a:extLst>
          </p:cNvPr>
          <p:cNvSpPr txBox="1"/>
          <p:nvPr/>
        </p:nvSpPr>
        <p:spPr>
          <a:xfrm>
            <a:off x="1026805" y="588649"/>
            <a:ext cx="16234390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Three levels of government: Responsibilities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13768"/>
              </a:solidFill>
              <a:effectLst/>
              <a:uLnTx/>
              <a:uFillTx/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DA9B25-E06F-69D7-3551-27F891A50631}"/>
              </a:ext>
            </a:extLst>
          </p:cNvPr>
          <p:cNvGrpSpPr/>
          <p:nvPr/>
        </p:nvGrpSpPr>
        <p:grpSpPr>
          <a:xfrm>
            <a:off x="7056021" y="3929261"/>
            <a:ext cx="4175958" cy="4367654"/>
            <a:chOff x="7411116" y="3612901"/>
            <a:chExt cx="4175958" cy="43676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EB2A348-FE61-41A2-9D43-7EB783E73CB4}"/>
                </a:ext>
              </a:extLst>
            </p:cNvPr>
            <p:cNvGrpSpPr/>
            <p:nvPr/>
          </p:nvGrpSpPr>
          <p:grpSpPr>
            <a:xfrm>
              <a:off x="7411116" y="3612901"/>
              <a:ext cx="4175958" cy="4367654"/>
              <a:chOff x="6619021" y="2218186"/>
              <a:chExt cx="2643865" cy="3015264"/>
            </a:xfrm>
          </p:grpSpPr>
          <p:sp>
            <p:nvSpPr>
              <p:cNvPr id="73" name="Google Shape;444;p8">
                <a:extLst>
                  <a:ext uri="{FF2B5EF4-FFF2-40B4-BE49-F238E27FC236}">
                    <a16:creationId xmlns:a16="http://schemas.microsoft.com/office/drawing/2014/main" id="{0ADE6393-4137-8932-C8BC-EF09D064D05A}"/>
                  </a:ext>
                </a:extLst>
              </p:cNvPr>
              <p:cNvSpPr/>
              <p:nvPr/>
            </p:nvSpPr>
            <p:spPr>
              <a:xfrm>
                <a:off x="6713166" y="2218186"/>
                <a:ext cx="2549720" cy="3015264"/>
              </a:xfrm>
              <a:prstGeom prst="roundRect">
                <a:avLst>
                  <a:gd name="adj" fmla="val 16667"/>
                </a:avLst>
              </a:prstGeom>
              <a:solidFill>
                <a:srgbClr val="03A687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85711" tIns="42844" rIns="85711" bIns="42844" anchor="ctr" anchorCtr="0">
                <a:noAutofit/>
              </a:bodyPr>
              <a:lstStyle/>
              <a:p>
                <a:pPr algn="ctr"/>
                <a:endParaRPr sz="1688" dirty="0">
                  <a:solidFill>
                    <a:schemeClr val="bg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70;p8">
                <a:extLst>
                  <a:ext uri="{FF2B5EF4-FFF2-40B4-BE49-F238E27FC236}">
                    <a16:creationId xmlns:a16="http://schemas.microsoft.com/office/drawing/2014/main" id="{4C9DD37A-640A-AC66-6179-16CE38B46B50}"/>
                  </a:ext>
                </a:extLst>
              </p:cNvPr>
              <p:cNvSpPr/>
              <p:nvPr/>
            </p:nvSpPr>
            <p:spPr>
              <a:xfrm rot="10800000">
                <a:off x="6654020" y="2972318"/>
                <a:ext cx="80023" cy="96787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" name="Google Shape;471;p8">
                <a:extLst>
                  <a:ext uri="{FF2B5EF4-FFF2-40B4-BE49-F238E27FC236}">
                    <a16:creationId xmlns:a16="http://schemas.microsoft.com/office/drawing/2014/main" id="{22A5E67B-D1A9-13B9-FCB0-92324C14E7E5}"/>
                  </a:ext>
                </a:extLst>
              </p:cNvPr>
              <p:cNvGrpSpPr/>
              <p:nvPr/>
            </p:nvGrpSpPr>
            <p:grpSpPr>
              <a:xfrm>
                <a:off x="6619021" y="2313864"/>
                <a:ext cx="1525443" cy="696561"/>
                <a:chOff x="393836" y="1502984"/>
                <a:chExt cx="1627139" cy="742998"/>
              </a:xfrm>
            </p:grpSpPr>
            <p:sp>
              <p:nvSpPr>
                <p:cNvPr id="76" name="Google Shape;472;p8">
                  <a:extLst>
                    <a:ext uri="{FF2B5EF4-FFF2-40B4-BE49-F238E27FC236}">
                      <a16:creationId xmlns:a16="http://schemas.microsoft.com/office/drawing/2014/main" id="{0AF47273-0778-E817-AE31-3D3BB5C87ADF}"/>
                    </a:ext>
                  </a:extLst>
                </p:cNvPr>
                <p:cNvSpPr/>
                <p:nvPr/>
              </p:nvSpPr>
              <p:spPr>
                <a:xfrm>
                  <a:off x="393836" y="1502984"/>
                  <a:ext cx="1627139" cy="7429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113768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85711" tIns="42844" rIns="85711" bIns="42844" anchor="ctr" anchorCtr="0">
                  <a:noAutofit/>
                </a:bodyPr>
                <a:lstStyle/>
                <a:p>
                  <a:pPr algn="ctr"/>
                  <a:endParaRPr sz="1688">
                    <a:solidFill>
                      <a:schemeClr val="lt1"/>
                    </a:solidFill>
                    <a:latin typeface="Aptos" panose="020B000402020202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473;p8">
                  <a:extLst>
                    <a:ext uri="{FF2B5EF4-FFF2-40B4-BE49-F238E27FC236}">
                      <a16:creationId xmlns:a16="http://schemas.microsoft.com/office/drawing/2014/main" id="{34B841E0-FA1C-D1A5-4ADF-581B6D1FF69F}"/>
                    </a:ext>
                  </a:extLst>
                </p:cNvPr>
                <p:cNvSpPr txBox="1"/>
                <p:nvPr/>
              </p:nvSpPr>
              <p:spPr>
                <a:xfrm>
                  <a:off x="568427" y="1623455"/>
                  <a:ext cx="1408624" cy="517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85711" tIns="42844" rIns="85711" bIns="42844" anchor="t" anchorCtr="0">
                  <a:spAutoFit/>
                </a:bodyPr>
                <a:lstStyle/>
                <a:p>
                  <a:r>
                    <a:rPr lang="en-AU" sz="2000" b="1" dirty="0">
                      <a:solidFill>
                        <a:schemeClr val="lt1"/>
                      </a:solidFill>
                      <a:latin typeface="Gotham Bold" panose="020B0604020202020204" charset="0"/>
                      <a:cs typeface="Gotham Bold" panose="020B0604020202020204" charset="0"/>
                      <a:sym typeface="Play"/>
                    </a:rPr>
                    <a:t>State</a:t>
                  </a:r>
                </a:p>
                <a:p>
                  <a:r>
                    <a:rPr lang="en-AU" sz="2000" b="1" dirty="0">
                      <a:solidFill>
                        <a:schemeClr val="lt1"/>
                      </a:solidFill>
                      <a:latin typeface="Gotham Bold" panose="020B0604020202020204" charset="0"/>
                      <a:cs typeface="Gotham Bold" panose="020B0604020202020204" charset="0"/>
                      <a:sym typeface="Play"/>
                    </a:rPr>
                    <a:t>Government</a:t>
                  </a:r>
                  <a:endParaRPr sz="2000" b="1" dirty="0">
                    <a:latin typeface="Gotham Bold" panose="020B0604020202020204" charset="0"/>
                    <a:cs typeface="Gotham Bold" panose="020B0604020202020204" charset="0"/>
                  </a:endParaRPr>
                </a:p>
              </p:txBody>
            </p:sp>
          </p:grpSp>
        </p:grpSp>
        <p:sp>
          <p:nvSpPr>
            <p:cNvPr id="86" name="TextBox 11">
              <a:extLst>
                <a:ext uri="{FF2B5EF4-FFF2-40B4-BE49-F238E27FC236}">
                  <a16:creationId xmlns:a16="http://schemas.microsoft.com/office/drawing/2014/main" id="{912321F9-2A5C-D972-414E-C6BF60176C06}"/>
                </a:ext>
              </a:extLst>
            </p:cNvPr>
            <p:cNvSpPr txBox="1"/>
            <p:nvPr/>
          </p:nvSpPr>
          <p:spPr>
            <a:xfrm>
              <a:off x="7895536" y="4924069"/>
              <a:ext cx="2853897" cy="2578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ea typeface="Gotham"/>
                  <a:cs typeface="Gotham" panose="020B0604020202020204" charset="0"/>
                  <a:sym typeface="Gotham Bold"/>
                </a:rPr>
                <a:t>Schools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ea typeface="Gotham"/>
                  <a:cs typeface="Gotham" panose="020B0604020202020204" charset="0"/>
                  <a:sym typeface="Gotham Bold"/>
                </a:rPr>
                <a:t>Hospitals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ea typeface="Gotham"/>
                  <a:cs typeface="Gotham" panose="020B0604020202020204" charset="0"/>
                  <a:sym typeface="Gotham Bold"/>
                </a:rPr>
                <a:t>Public transport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ea typeface="Gotham"/>
                  <a:cs typeface="Gotham" panose="020B0604020202020204" charset="0"/>
                  <a:sym typeface="Gotham Bold"/>
                </a:rPr>
                <a:t>Police &amp; Emergency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ea typeface="Gotham"/>
                  <a:cs typeface="Gotham" panose="020B0604020202020204" charset="0"/>
                  <a:sym typeface="Gotham"/>
                </a:rPr>
                <a:t>Prisons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ea typeface="Gotham"/>
                  <a:cs typeface="Gotham" panose="020B0604020202020204" charset="0"/>
                  <a:sym typeface="Gotham"/>
                </a:rPr>
                <a:t>Roads &amp; railways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3768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72F16C-7898-6014-E5E7-5D52ACEF5797}"/>
              </a:ext>
            </a:extLst>
          </p:cNvPr>
          <p:cNvGrpSpPr/>
          <p:nvPr/>
        </p:nvGrpSpPr>
        <p:grpSpPr>
          <a:xfrm>
            <a:off x="12931586" y="3942340"/>
            <a:ext cx="4175958" cy="4456174"/>
            <a:chOff x="12953034" y="4795821"/>
            <a:chExt cx="4175958" cy="445617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A8A1BA9-129E-D10F-F71E-C4041C46C2C2}"/>
                </a:ext>
              </a:extLst>
            </p:cNvPr>
            <p:cNvGrpSpPr/>
            <p:nvPr/>
          </p:nvGrpSpPr>
          <p:grpSpPr>
            <a:xfrm>
              <a:off x="12953034" y="4795821"/>
              <a:ext cx="4175958" cy="4367654"/>
              <a:chOff x="6619021" y="2218187"/>
              <a:chExt cx="2643865" cy="2830909"/>
            </a:xfrm>
          </p:grpSpPr>
          <p:sp>
            <p:nvSpPr>
              <p:cNvPr id="81" name="Google Shape;444;p8">
                <a:extLst>
                  <a:ext uri="{FF2B5EF4-FFF2-40B4-BE49-F238E27FC236}">
                    <a16:creationId xmlns:a16="http://schemas.microsoft.com/office/drawing/2014/main" id="{681FB277-8AAC-1D51-5D1E-F9ACBA114005}"/>
                  </a:ext>
                </a:extLst>
              </p:cNvPr>
              <p:cNvSpPr/>
              <p:nvPr/>
            </p:nvSpPr>
            <p:spPr>
              <a:xfrm>
                <a:off x="6713166" y="2218187"/>
                <a:ext cx="2549720" cy="2830909"/>
              </a:xfrm>
              <a:prstGeom prst="roundRect">
                <a:avLst>
                  <a:gd name="adj" fmla="val 16667"/>
                </a:avLst>
              </a:prstGeom>
              <a:solidFill>
                <a:srgbClr val="7E519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85711" tIns="42844" rIns="85711" bIns="42844" anchor="ctr" anchorCtr="0">
                <a:noAutofit/>
              </a:bodyPr>
              <a:lstStyle/>
              <a:p>
                <a:pPr algn="ctr"/>
                <a:endParaRPr sz="1688" dirty="0">
                  <a:solidFill>
                    <a:schemeClr val="bg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470;p8">
                <a:extLst>
                  <a:ext uri="{FF2B5EF4-FFF2-40B4-BE49-F238E27FC236}">
                    <a16:creationId xmlns:a16="http://schemas.microsoft.com/office/drawing/2014/main" id="{F77B9D38-72AD-81CA-8249-9E7DF91E85DF}"/>
                  </a:ext>
                </a:extLst>
              </p:cNvPr>
              <p:cNvSpPr/>
              <p:nvPr/>
            </p:nvSpPr>
            <p:spPr>
              <a:xfrm rot="10800000">
                <a:off x="6654020" y="2972318"/>
                <a:ext cx="80023" cy="96787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5711" tIns="42844" rIns="85711" bIns="42844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Aptos" panose="020B0004020202020204" pitchFamily="34" charset="0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" name="Google Shape;471;p8">
                <a:extLst>
                  <a:ext uri="{FF2B5EF4-FFF2-40B4-BE49-F238E27FC236}">
                    <a16:creationId xmlns:a16="http://schemas.microsoft.com/office/drawing/2014/main" id="{B33BBE70-6C04-A990-41DB-D56A276D2181}"/>
                  </a:ext>
                </a:extLst>
              </p:cNvPr>
              <p:cNvGrpSpPr/>
              <p:nvPr/>
            </p:nvGrpSpPr>
            <p:grpSpPr>
              <a:xfrm>
                <a:off x="6619021" y="2313864"/>
                <a:ext cx="1525443" cy="696561"/>
                <a:chOff x="393836" y="1502984"/>
                <a:chExt cx="1627139" cy="742998"/>
              </a:xfrm>
            </p:grpSpPr>
            <p:sp>
              <p:nvSpPr>
                <p:cNvPr id="84" name="Google Shape;472;p8">
                  <a:extLst>
                    <a:ext uri="{FF2B5EF4-FFF2-40B4-BE49-F238E27FC236}">
                      <a16:creationId xmlns:a16="http://schemas.microsoft.com/office/drawing/2014/main" id="{8972429A-61B1-E758-77C3-F21681D001CC}"/>
                    </a:ext>
                  </a:extLst>
                </p:cNvPr>
                <p:cNvSpPr/>
                <p:nvPr/>
              </p:nvSpPr>
              <p:spPr>
                <a:xfrm>
                  <a:off x="393836" y="1502984"/>
                  <a:ext cx="1627139" cy="74299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113768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85711" tIns="42844" rIns="85711" bIns="42844" anchor="ctr" anchorCtr="0">
                  <a:noAutofit/>
                </a:bodyPr>
                <a:lstStyle/>
                <a:p>
                  <a:pPr algn="ctr"/>
                  <a:endParaRPr sz="1688">
                    <a:solidFill>
                      <a:schemeClr val="lt1"/>
                    </a:solidFill>
                    <a:latin typeface="Aptos" panose="020B000402020202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473;p8">
                  <a:extLst>
                    <a:ext uri="{FF2B5EF4-FFF2-40B4-BE49-F238E27FC236}">
                      <a16:creationId xmlns:a16="http://schemas.microsoft.com/office/drawing/2014/main" id="{7573A93D-E3C2-9E2F-5147-175FF6B749CF}"/>
                    </a:ext>
                  </a:extLst>
                </p:cNvPr>
                <p:cNvSpPr txBox="1"/>
                <p:nvPr/>
              </p:nvSpPr>
              <p:spPr>
                <a:xfrm>
                  <a:off x="568427" y="1623455"/>
                  <a:ext cx="1408624" cy="5170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85711" tIns="42844" rIns="85711" bIns="42844" anchor="t" anchorCtr="0">
                  <a:spAutoFit/>
                </a:bodyPr>
                <a:lstStyle/>
                <a:p>
                  <a:r>
                    <a:rPr lang="en-AU" sz="2000" b="1" dirty="0">
                      <a:solidFill>
                        <a:schemeClr val="lt1"/>
                      </a:solidFill>
                      <a:latin typeface="Gotham Bold" panose="020B0604020202020204" charset="0"/>
                      <a:cs typeface="Gotham Bold" panose="020B0604020202020204" charset="0"/>
                      <a:sym typeface="Play"/>
                    </a:rPr>
                    <a:t>Local Government</a:t>
                  </a:r>
                  <a:endParaRPr sz="2000" b="1" dirty="0">
                    <a:latin typeface="Gotham Bold" panose="020B0604020202020204" charset="0"/>
                    <a:cs typeface="Gotham Bold" panose="020B0604020202020204" charset="0"/>
                  </a:endParaRPr>
                </a:p>
              </p:txBody>
            </p:sp>
          </p:grpSp>
        </p:grpSp>
        <p:sp>
          <p:nvSpPr>
            <p:cNvPr id="88" name="TextBox 12">
              <a:extLst>
                <a:ext uri="{FF2B5EF4-FFF2-40B4-BE49-F238E27FC236}">
                  <a16:creationId xmlns:a16="http://schemas.microsoft.com/office/drawing/2014/main" id="{06962F1E-D480-06A6-4132-0A3617217BD8}"/>
                </a:ext>
              </a:extLst>
            </p:cNvPr>
            <p:cNvSpPr txBox="1"/>
            <p:nvPr/>
          </p:nvSpPr>
          <p:spPr>
            <a:xfrm>
              <a:off x="13524450" y="6160764"/>
              <a:ext cx="3604542" cy="3091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cs typeface="Gotham" panose="020B0604020202020204" charset="0"/>
                </a:rPr>
                <a:t>Rubbish &amp; recycling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cs typeface="Gotham" panose="020B0604020202020204" charset="0"/>
                </a:rPr>
                <a:t>Parks &amp; libraries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cs typeface="Gotham" panose="020B0604020202020204" charset="0"/>
                </a:rPr>
                <a:t>Sporting facilities &amp; swimming pools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cs typeface="Gotham" panose="020B0604020202020204" charset="0"/>
                </a:rPr>
                <a:t>Local roads &amp; footpaths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cs typeface="Gotham" panose="020B0604020202020204" charset="0"/>
                </a:rPr>
                <a:t>Pet registration &amp; control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" panose="020B0604020202020204" charset="0"/>
                  <a:cs typeface="Gotham" panose="020B0604020202020204" charset="0"/>
                </a:rPr>
                <a:t>Town planning &amp; building approvals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6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>
            <a:extLst>
              <a:ext uri="{FF2B5EF4-FFF2-40B4-BE49-F238E27FC236}">
                <a16:creationId xmlns:a16="http://schemas.microsoft.com/office/drawing/2014/main" id="{9D4B7D97-2AB3-338E-D7AD-C33CC4814EFC}"/>
              </a:ext>
            </a:extLst>
          </p:cNvPr>
          <p:cNvGrpSpPr/>
          <p:nvPr/>
        </p:nvGrpSpPr>
        <p:grpSpPr>
          <a:xfrm>
            <a:off x="1028700" y="4842808"/>
            <a:ext cx="4415492" cy="4415492"/>
            <a:chOff x="0" y="0"/>
            <a:chExt cx="812800" cy="812800"/>
          </a:xfrm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88A9381D-D10D-6A30-6967-39903E87C6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642CF28E-24AF-B66C-E03F-FCF629473FB3}"/>
              </a:ext>
            </a:extLst>
          </p:cNvPr>
          <p:cNvGrpSpPr/>
          <p:nvPr/>
        </p:nvGrpSpPr>
        <p:grpSpPr>
          <a:xfrm>
            <a:off x="12844834" y="4921471"/>
            <a:ext cx="4414466" cy="4414466"/>
            <a:chOff x="0" y="0"/>
            <a:chExt cx="812800" cy="8128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4E7F8C8F-B93D-F4EF-8541-FCB3DDA723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296" r="-7296"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FE2EB8F0-6619-BEC5-B697-D6050FB79484}"/>
              </a:ext>
            </a:extLst>
          </p:cNvPr>
          <p:cNvGrpSpPr/>
          <p:nvPr/>
        </p:nvGrpSpPr>
        <p:grpSpPr>
          <a:xfrm>
            <a:off x="6910016" y="4894720"/>
            <a:ext cx="4467968" cy="4467968"/>
            <a:chOff x="0" y="0"/>
            <a:chExt cx="5957291" cy="5957291"/>
          </a:xfrm>
        </p:grpSpPr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07023670-8C8D-5EAE-9909-C8F6368AABF8}"/>
                </a:ext>
              </a:extLst>
            </p:cNvPr>
            <p:cNvGrpSpPr/>
            <p:nvPr/>
          </p:nvGrpSpPr>
          <p:grpSpPr>
            <a:xfrm>
              <a:off x="0" y="0"/>
              <a:ext cx="5957291" cy="5957291"/>
              <a:chOff x="0" y="0"/>
              <a:chExt cx="812800" cy="812800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A85E53DA-437C-2003-BD3A-059098CDE1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13768"/>
              </a:solidFill>
            </p:spPr>
            <p:txBody>
              <a:bodyPr/>
              <a:lstStyle/>
              <a:p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B1C5A274-533D-77DB-20B5-1B1A8A333F6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1863C52-E9D5-FC0D-A372-88A9F7077C1B}"/>
                </a:ext>
              </a:extLst>
            </p:cNvPr>
            <p:cNvSpPr/>
            <p:nvPr/>
          </p:nvSpPr>
          <p:spPr>
            <a:xfrm>
              <a:off x="631220" y="719476"/>
              <a:ext cx="4694850" cy="4448371"/>
            </a:xfrm>
            <a:custGeom>
              <a:avLst/>
              <a:gdLst/>
              <a:ahLst/>
              <a:cxnLst/>
              <a:rect l="l" t="t" r="r" b="b"/>
              <a:pathLst>
                <a:path w="4694850" h="4448371">
                  <a:moveTo>
                    <a:pt x="0" y="0"/>
                  </a:moveTo>
                  <a:lnTo>
                    <a:pt x="4694851" y="0"/>
                  </a:lnTo>
                  <a:lnTo>
                    <a:pt x="4694851" y="4448371"/>
                  </a:lnTo>
                  <a:lnTo>
                    <a:pt x="0" y="444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20">
            <a:extLst>
              <a:ext uri="{FF2B5EF4-FFF2-40B4-BE49-F238E27FC236}">
                <a16:creationId xmlns:a16="http://schemas.microsoft.com/office/drawing/2014/main" id="{B030B704-1E16-96E1-9CD2-49B2DF2FE92A}"/>
              </a:ext>
            </a:extLst>
          </p:cNvPr>
          <p:cNvSpPr txBox="1"/>
          <p:nvPr/>
        </p:nvSpPr>
        <p:spPr>
          <a:xfrm>
            <a:off x="1028700" y="897367"/>
            <a:ext cx="12811061" cy="104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Who is </a:t>
            </a:r>
            <a:r>
              <a:rPr lang="en-US" sz="8000" b="1" i="1">
                <a:solidFill>
                  <a:srgbClr val="113768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eligible</a:t>
            </a: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to vote?  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28D7FDC1-62A7-9E9D-0B6A-CA779E46B320}"/>
              </a:ext>
            </a:extLst>
          </p:cNvPr>
          <p:cNvSpPr txBox="1"/>
          <p:nvPr/>
        </p:nvSpPr>
        <p:spPr>
          <a:xfrm>
            <a:off x="4171468" y="2390031"/>
            <a:ext cx="8896338" cy="547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who </a:t>
            </a:r>
            <a:r>
              <a:rPr lang="en-US" sz="3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can vote </a:t>
            </a:r>
            <a:r>
              <a:rPr lang="en-US" sz="3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elections?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EEFC9362-907F-1DB6-6F05-660346F77CF5}"/>
              </a:ext>
            </a:extLst>
          </p:cNvPr>
          <p:cNvSpPr txBox="1"/>
          <p:nvPr/>
        </p:nvSpPr>
        <p:spPr>
          <a:xfrm>
            <a:off x="1028700" y="2390031"/>
            <a:ext cx="3142768" cy="54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Which means...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066F6EEC-4C9A-55A1-3588-00F57771E167}"/>
              </a:ext>
            </a:extLst>
          </p:cNvPr>
          <p:cNvSpPr txBox="1"/>
          <p:nvPr/>
        </p:nvSpPr>
        <p:spPr>
          <a:xfrm>
            <a:off x="1672785" y="3668643"/>
            <a:ext cx="3127322" cy="90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Everyone 18 years or older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9DA6D95C-281D-6869-18A1-D9B3F1F572F8}"/>
              </a:ext>
            </a:extLst>
          </p:cNvPr>
          <p:cNvSpPr txBox="1"/>
          <p:nvPr/>
        </p:nvSpPr>
        <p:spPr>
          <a:xfrm>
            <a:off x="7448844" y="3791651"/>
            <a:ext cx="3127322" cy="90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All Australian citizens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7C8F1A21-CC6E-350C-8812-314319430661}"/>
              </a:ext>
            </a:extLst>
          </p:cNvPr>
          <p:cNvSpPr txBox="1"/>
          <p:nvPr/>
        </p:nvSpPr>
        <p:spPr>
          <a:xfrm>
            <a:off x="13488406" y="3668643"/>
            <a:ext cx="3127322" cy="90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Everyone on the electoral roll</a:t>
            </a:r>
          </a:p>
        </p:txBody>
      </p:sp>
    </p:spTree>
    <p:extLst>
      <p:ext uri="{BB962C8B-B14F-4D97-AF65-F5344CB8AC3E}">
        <p14:creationId xmlns:p14="http://schemas.microsoft.com/office/powerpoint/2010/main" val="20723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D165F60-22D9-C998-3B3A-ADEB6BA08A0C}"/>
              </a:ext>
            </a:extLst>
          </p:cNvPr>
          <p:cNvSpPr/>
          <p:nvPr/>
        </p:nvSpPr>
        <p:spPr>
          <a:xfrm>
            <a:off x="14580124" y="4555681"/>
            <a:ext cx="1935509" cy="1935509"/>
          </a:xfrm>
          <a:custGeom>
            <a:avLst/>
            <a:gdLst/>
            <a:ahLst/>
            <a:cxnLst/>
            <a:rect l="l" t="t" r="r" b="b"/>
            <a:pathLst>
              <a:path w="1935509" h="1935509">
                <a:moveTo>
                  <a:pt x="0" y="0"/>
                </a:moveTo>
                <a:lnTo>
                  <a:pt x="1935509" y="0"/>
                </a:lnTo>
                <a:lnTo>
                  <a:pt x="1935509" y="1935509"/>
                </a:lnTo>
                <a:lnTo>
                  <a:pt x="0" y="1935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30A2AD82-6AE0-E67A-C7BD-28ACBF48CF08}"/>
              </a:ext>
            </a:extLst>
          </p:cNvPr>
          <p:cNvSpPr/>
          <p:nvPr/>
        </p:nvSpPr>
        <p:spPr>
          <a:xfrm>
            <a:off x="8047454" y="2199787"/>
            <a:ext cx="2193092" cy="2714223"/>
          </a:xfrm>
          <a:custGeom>
            <a:avLst/>
            <a:gdLst/>
            <a:ahLst/>
            <a:cxnLst/>
            <a:rect l="l" t="t" r="r" b="b"/>
            <a:pathLst>
              <a:path w="2193092" h="2714223">
                <a:moveTo>
                  <a:pt x="0" y="0"/>
                </a:moveTo>
                <a:lnTo>
                  <a:pt x="2193092" y="0"/>
                </a:lnTo>
                <a:lnTo>
                  <a:pt x="2193092" y="2714223"/>
                </a:lnTo>
                <a:lnTo>
                  <a:pt x="0" y="2714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7E5F360-7E8E-C963-91E3-6C2982DB71BC}"/>
              </a:ext>
            </a:extLst>
          </p:cNvPr>
          <p:cNvSpPr/>
          <p:nvPr/>
        </p:nvSpPr>
        <p:spPr>
          <a:xfrm>
            <a:off x="11722352" y="7525106"/>
            <a:ext cx="1789765" cy="1774104"/>
          </a:xfrm>
          <a:custGeom>
            <a:avLst/>
            <a:gdLst/>
            <a:ahLst/>
            <a:cxnLst/>
            <a:rect l="l" t="t" r="r" b="b"/>
            <a:pathLst>
              <a:path w="1789765" h="1774104">
                <a:moveTo>
                  <a:pt x="0" y="0"/>
                </a:moveTo>
                <a:lnTo>
                  <a:pt x="1789765" y="0"/>
                </a:lnTo>
                <a:lnTo>
                  <a:pt x="1789765" y="1774105"/>
                </a:lnTo>
                <a:lnTo>
                  <a:pt x="0" y="17741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71F3C57C-EB3D-A1B4-7E17-900E54F5E161}"/>
              </a:ext>
            </a:extLst>
          </p:cNvPr>
          <p:cNvSpPr/>
          <p:nvPr/>
        </p:nvSpPr>
        <p:spPr>
          <a:xfrm>
            <a:off x="14455439" y="7525106"/>
            <a:ext cx="2184880" cy="1545803"/>
          </a:xfrm>
          <a:custGeom>
            <a:avLst/>
            <a:gdLst/>
            <a:ahLst/>
            <a:cxnLst/>
            <a:rect l="l" t="t" r="r" b="b"/>
            <a:pathLst>
              <a:path w="2184880" h="1545803">
                <a:moveTo>
                  <a:pt x="0" y="0"/>
                </a:moveTo>
                <a:lnTo>
                  <a:pt x="2184880" y="0"/>
                </a:lnTo>
                <a:lnTo>
                  <a:pt x="2184880" y="1545803"/>
                </a:lnTo>
                <a:lnTo>
                  <a:pt x="0" y="1545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61F7B1F-2FA3-EEC7-7D45-23333980ECD8}"/>
              </a:ext>
            </a:extLst>
          </p:cNvPr>
          <p:cNvSpPr txBox="1"/>
          <p:nvPr/>
        </p:nvSpPr>
        <p:spPr>
          <a:xfrm>
            <a:off x="1028700" y="885981"/>
            <a:ext cx="15131594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What is the electoral roll?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985BFA03-6BA5-156F-0887-F8B608161FD8}"/>
              </a:ext>
            </a:extLst>
          </p:cNvPr>
          <p:cNvSpPr txBox="1"/>
          <p:nvPr/>
        </p:nvSpPr>
        <p:spPr>
          <a:xfrm>
            <a:off x="1033249" y="2199787"/>
            <a:ext cx="6078712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 </a:t>
            </a:r>
            <a:r>
              <a:rPr lang="en-US" sz="26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electoral roll</a:t>
            </a: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is a HUGE list of all the people who are enrolled to vote in elections.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091A590-8B45-7213-0704-A5F91C13D77C}"/>
              </a:ext>
            </a:extLst>
          </p:cNvPr>
          <p:cNvSpPr txBox="1"/>
          <p:nvPr/>
        </p:nvSpPr>
        <p:spPr>
          <a:xfrm>
            <a:off x="1000947" y="5523435"/>
            <a:ext cx="12638853" cy="905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People </a:t>
            </a:r>
            <a:r>
              <a:rPr lang="en-US" sz="26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enrol to vote</a:t>
            </a: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by completing a form. After that, their name is added to the </a:t>
            </a:r>
            <a:r>
              <a:rPr lang="en-US" sz="26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electoral roll </a:t>
            </a:r>
            <a:r>
              <a:rPr lang="en-US" sz="2600" dirty="0">
                <a:solidFill>
                  <a:srgbClr val="113768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for the </a:t>
            </a:r>
            <a:r>
              <a:rPr lang="en-US" sz="2600" b="1" dirty="0">
                <a:solidFill>
                  <a:srgbClr val="113768"/>
                </a:solidFill>
                <a:latin typeface="Gotham Bold" panose="020B0604020202020204" charset="0"/>
                <a:ea typeface="Gotham Bold"/>
                <a:cs typeface="Gotham Bold" panose="020B0604020202020204" charset="0"/>
                <a:sym typeface="Gotham Bold"/>
              </a:rPr>
              <a:t>electorate</a:t>
            </a:r>
            <a:r>
              <a:rPr lang="en-US" sz="2600" dirty="0">
                <a:solidFill>
                  <a:srgbClr val="113768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 they live in.</a:t>
            </a:r>
            <a:r>
              <a:rPr lang="en-US" sz="2600" dirty="0">
                <a:solidFill>
                  <a:srgbClr val="113768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01EA93FF-0DA9-463D-B7AC-580BBC9DC055}"/>
              </a:ext>
            </a:extLst>
          </p:cNvPr>
          <p:cNvSpPr txBox="1"/>
          <p:nvPr/>
        </p:nvSpPr>
        <p:spPr>
          <a:xfrm>
            <a:off x="1028700" y="7825912"/>
            <a:ext cx="9750330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In Australia, just like with voting, it is </a:t>
            </a:r>
            <a:r>
              <a:rPr lang="en-US" sz="26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compulsory </a:t>
            </a: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for all eligible people to be enrolled to vote.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That means people HAVE TO do it! 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735E5603-5973-B954-DA21-56E10B8C76DE}"/>
              </a:ext>
            </a:extLst>
          </p:cNvPr>
          <p:cNvSpPr txBox="1"/>
          <p:nvPr/>
        </p:nvSpPr>
        <p:spPr>
          <a:xfrm>
            <a:off x="1000947" y="6699445"/>
            <a:ext cx="12982831" cy="42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This allows people to vote in all three levels of government.</a:t>
            </a:r>
          </a:p>
        </p:txBody>
      </p:sp>
    </p:spTree>
    <p:extLst>
      <p:ext uri="{BB962C8B-B14F-4D97-AF65-F5344CB8AC3E}">
        <p14:creationId xmlns:p14="http://schemas.microsoft.com/office/powerpoint/2010/main" val="16114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D96BB5B6-E3C3-F260-ACAA-C47B2F8400D6}"/>
              </a:ext>
            </a:extLst>
          </p:cNvPr>
          <p:cNvSpPr/>
          <p:nvPr/>
        </p:nvSpPr>
        <p:spPr>
          <a:xfrm>
            <a:off x="4002241" y="4564042"/>
            <a:ext cx="2334569" cy="5034074"/>
          </a:xfrm>
          <a:custGeom>
            <a:avLst/>
            <a:gdLst/>
            <a:ahLst/>
            <a:cxnLst/>
            <a:rect l="l" t="t" r="r" b="b"/>
            <a:pathLst>
              <a:path w="2334569" h="5034074">
                <a:moveTo>
                  <a:pt x="0" y="0"/>
                </a:moveTo>
                <a:lnTo>
                  <a:pt x="2334570" y="0"/>
                </a:lnTo>
                <a:lnTo>
                  <a:pt x="2334570" y="5034074"/>
                </a:lnTo>
                <a:lnTo>
                  <a:pt x="0" y="5034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5454"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0BBA8250-31CB-AD8A-5184-775CB1ACDF5A}"/>
              </a:ext>
            </a:extLst>
          </p:cNvPr>
          <p:cNvSpPr/>
          <p:nvPr/>
        </p:nvSpPr>
        <p:spPr>
          <a:xfrm>
            <a:off x="1059292" y="4154446"/>
            <a:ext cx="1047549" cy="1047549"/>
          </a:xfrm>
          <a:custGeom>
            <a:avLst/>
            <a:gdLst/>
            <a:ahLst/>
            <a:cxnLst/>
            <a:rect l="l" t="t" r="r" b="b"/>
            <a:pathLst>
              <a:path w="1047549" h="1047549">
                <a:moveTo>
                  <a:pt x="0" y="0"/>
                </a:moveTo>
                <a:lnTo>
                  <a:pt x="1047550" y="0"/>
                </a:lnTo>
                <a:lnTo>
                  <a:pt x="1047550" y="1047549"/>
                </a:lnTo>
                <a:lnTo>
                  <a:pt x="0" y="1047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A733FA70-C444-1777-A788-597255E5593C}"/>
              </a:ext>
            </a:extLst>
          </p:cNvPr>
          <p:cNvSpPr/>
          <p:nvPr/>
        </p:nvSpPr>
        <p:spPr>
          <a:xfrm>
            <a:off x="7063962" y="4154446"/>
            <a:ext cx="1047549" cy="1047549"/>
          </a:xfrm>
          <a:custGeom>
            <a:avLst/>
            <a:gdLst/>
            <a:ahLst/>
            <a:cxnLst/>
            <a:rect l="l" t="t" r="r" b="b"/>
            <a:pathLst>
              <a:path w="1047549" h="1047549">
                <a:moveTo>
                  <a:pt x="0" y="0"/>
                </a:moveTo>
                <a:lnTo>
                  <a:pt x="1047550" y="0"/>
                </a:lnTo>
                <a:lnTo>
                  <a:pt x="1047550" y="1047549"/>
                </a:lnTo>
                <a:lnTo>
                  <a:pt x="0" y="1047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BA3B71B-528A-C4D1-8EDB-86E8A014106B}"/>
              </a:ext>
            </a:extLst>
          </p:cNvPr>
          <p:cNvSpPr/>
          <p:nvPr/>
        </p:nvSpPr>
        <p:spPr>
          <a:xfrm>
            <a:off x="8179259" y="5252863"/>
            <a:ext cx="9080041" cy="4207570"/>
          </a:xfrm>
          <a:custGeom>
            <a:avLst/>
            <a:gdLst/>
            <a:ahLst/>
            <a:cxnLst/>
            <a:rect l="l" t="t" r="r" b="b"/>
            <a:pathLst>
              <a:path w="9080041" h="4207570">
                <a:moveTo>
                  <a:pt x="0" y="0"/>
                </a:moveTo>
                <a:lnTo>
                  <a:pt x="9080041" y="0"/>
                </a:lnTo>
                <a:lnTo>
                  <a:pt x="9080041" y="4207570"/>
                </a:lnTo>
                <a:lnTo>
                  <a:pt x="0" y="4207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1D565C5B-12F1-365C-3AE8-406B46E9ADD3}"/>
              </a:ext>
            </a:extLst>
          </p:cNvPr>
          <p:cNvSpPr txBox="1"/>
          <p:nvPr/>
        </p:nvSpPr>
        <p:spPr>
          <a:xfrm>
            <a:off x="1028700" y="776266"/>
            <a:ext cx="15131594" cy="10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8000" b="1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Ballot papers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0B311D0-C405-E433-7E2C-43566EBF912D}"/>
              </a:ext>
            </a:extLst>
          </p:cNvPr>
          <p:cNvSpPr txBox="1"/>
          <p:nvPr/>
        </p:nvSpPr>
        <p:spPr>
          <a:xfrm>
            <a:off x="1059292" y="5535370"/>
            <a:ext cx="2541513" cy="314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00" b="1" dirty="0">
                <a:solidFill>
                  <a:srgbClr val="4F87C6"/>
                </a:solidFill>
                <a:latin typeface="Gotham Bold"/>
                <a:ea typeface="Gotham Bold"/>
                <a:cs typeface="Gotham Bold"/>
                <a:sym typeface="Gotham Bold"/>
              </a:rPr>
              <a:t>Legislative Assembly 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ballot paper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lists the candidates and parties who want to become members of the </a:t>
            </a:r>
            <a:r>
              <a:rPr lang="en-US" sz="2200" b="1" dirty="0">
                <a:solidFill>
                  <a:srgbClr val="4F87C6"/>
                </a:solidFill>
                <a:latin typeface="Gotham Bold"/>
                <a:ea typeface="Gotham Bold"/>
                <a:cs typeface="Gotham Bold"/>
                <a:sym typeface="Gotham Bold"/>
              </a:rPr>
              <a:t>Lower House.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83BC651D-43F2-6F4F-8053-13426E38162E}"/>
              </a:ext>
            </a:extLst>
          </p:cNvPr>
          <p:cNvSpPr txBox="1"/>
          <p:nvPr/>
        </p:nvSpPr>
        <p:spPr>
          <a:xfrm>
            <a:off x="1025173" y="3350230"/>
            <a:ext cx="1200934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At a WA State Election, there are TWO ballot papers.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4BED3676-DE7C-D44D-04D9-9D2402242CC2}"/>
              </a:ext>
            </a:extLst>
          </p:cNvPr>
          <p:cNvSpPr txBox="1"/>
          <p:nvPr/>
        </p:nvSpPr>
        <p:spPr>
          <a:xfrm>
            <a:off x="1028700" y="2118637"/>
            <a:ext cx="16058322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A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ballot paper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is an official form used to vote in an election. It lists all the candidates and parties who are trying to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win a seat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in either the 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Upper House 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or the</a:t>
            </a:r>
            <a:r>
              <a:rPr lang="en-US" sz="2199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Lower House</a:t>
            </a:r>
            <a:r>
              <a:rPr lang="en-US" sz="2199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. 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003B7577-F09B-4E8B-29A3-DAE869E87280}"/>
              </a:ext>
            </a:extLst>
          </p:cNvPr>
          <p:cNvSpPr txBox="1"/>
          <p:nvPr/>
        </p:nvSpPr>
        <p:spPr>
          <a:xfrm>
            <a:off x="8320945" y="4277536"/>
            <a:ext cx="8796669" cy="76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lang="en-US" sz="2200" b="1" dirty="0">
                <a:solidFill>
                  <a:srgbClr val="03A687"/>
                </a:solidFill>
                <a:latin typeface="Gotham Bold"/>
                <a:ea typeface="Gotham Bold"/>
                <a:cs typeface="Gotham Bold"/>
                <a:sym typeface="Gotham Bold"/>
              </a:rPr>
              <a:t>Legislative Council</a:t>
            </a:r>
            <a:r>
              <a:rPr lang="en-US" sz="2200" b="1" dirty="0">
                <a:solidFill>
                  <a:srgbClr val="113768"/>
                </a:solidFill>
                <a:latin typeface="Gotham Bold"/>
                <a:ea typeface="Gotham Bold"/>
                <a:cs typeface="Gotham Bold"/>
                <a:sym typeface="Gotham Bold"/>
              </a:rPr>
              <a:t> ballot paper</a:t>
            </a:r>
            <a:r>
              <a:rPr lang="en-US" sz="2200" dirty="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 lists the candidates and parties who want to become members of </a:t>
            </a:r>
            <a:r>
              <a:rPr lang="en-US" sz="2200">
                <a:solidFill>
                  <a:srgbClr val="113768"/>
                </a:solidFill>
                <a:latin typeface="Gotham"/>
                <a:ea typeface="Gotham"/>
                <a:cs typeface="Gotham"/>
                <a:sym typeface="Gotham"/>
              </a:rPr>
              <a:t>the </a:t>
            </a:r>
            <a:r>
              <a:rPr lang="en-US" sz="2200" b="1">
                <a:solidFill>
                  <a:srgbClr val="03A687"/>
                </a:solidFill>
                <a:latin typeface="Gotham Bold"/>
                <a:ea typeface="Gotham Bold"/>
                <a:cs typeface="Gotham Bold"/>
                <a:sym typeface="Gotham Bold"/>
              </a:rPr>
              <a:t>Upper </a:t>
            </a:r>
            <a:r>
              <a:rPr lang="en-US" sz="2200" b="1" dirty="0">
                <a:solidFill>
                  <a:srgbClr val="03A687"/>
                </a:solidFill>
                <a:latin typeface="Gotham Bold"/>
                <a:ea typeface="Gotham Bold"/>
                <a:cs typeface="Gotham Bold"/>
                <a:sym typeface="Gotham Bold"/>
              </a:rPr>
              <a:t>House. </a:t>
            </a:r>
          </a:p>
        </p:txBody>
      </p:sp>
    </p:spTree>
    <p:extLst>
      <p:ext uri="{BB962C8B-B14F-4D97-AF65-F5344CB8AC3E}">
        <p14:creationId xmlns:p14="http://schemas.microsoft.com/office/powerpoint/2010/main" val="22728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WAEC NEW">
      <a:dk1>
        <a:srgbClr val="000000"/>
      </a:dk1>
      <a:lt1>
        <a:srgbClr val="FFFFFF"/>
      </a:lt1>
      <a:dk2>
        <a:srgbClr val="94A1AA"/>
      </a:dk2>
      <a:lt2>
        <a:srgbClr val="D5D5D5"/>
      </a:lt2>
      <a:accent1>
        <a:srgbClr val="113668"/>
      </a:accent1>
      <a:accent2>
        <a:srgbClr val="C19B19"/>
      </a:accent2>
      <a:accent3>
        <a:srgbClr val="4F86C5"/>
      </a:accent3>
      <a:accent4>
        <a:srgbClr val="02A686"/>
      </a:accent4>
      <a:accent5>
        <a:srgbClr val="7E5094"/>
      </a:accent5>
      <a:accent6>
        <a:srgbClr val="C369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D8B97A27BB8745BA88DBD13F4EF45B" ma:contentTypeVersion="15" ma:contentTypeDescription="Create a new document." ma:contentTypeScope="" ma:versionID="84eb56842884ea8aa23bdd7c62d70301">
  <xsd:schema xmlns:xsd="http://www.w3.org/2001/XMLSchema" xmlns:xs="http://www.w3.org/2001/XMLSchema" xmlns:p="http://schemas.microsoft.com/office/2006/metadata/properties" xmlns:ns2="ea366881-d17c-4278-b600-e3ea6d5bec89" xmlns:ns3="04f5ea09-5e82-42a3-877d-646a1066ff7a" targetNamespace="http://schemas.microsoft.com/office/2006/metadata/properties" ma:root="true" ma:fieldsID="181d0340b84d4ccd6ba3c25204f7c606" ns2:_="" ns3:_="">
    <xsd:import namespace="ea366881-d17c-4278-b600-e3ea6d5bec89"/>
    <xsd:import namespace="04f5ea09-5e82-42a3-877d-646a1066f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66881-d17c-4278-b600-e3ea6d5be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185419d-16aa-4904-8ed0-ba86430bb0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5ea09-5e82-42a3-877d-646a1066ff7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53e684d-7b28-4a9c-ad42-6f369008dc9e}" ma:internalName="TaxCatchAll" ma:showField="CatchAllData" ma:web="04f5ea09-5e82-42a3-877d-646a1066ff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f5ea09-5e82-42a3-877d-646a1066ff7a" xsi:nil="true"/>
    <lcf76f155ced4ddcb4097134ff3c332f xmlns="ea366881-d17c-4278-b600-e3ea6d5bec89">
      <Terms xmlns="http://schemas.microsoft.com/office/infopath/2007/PartnerControls"/>
    </lcf76f155ced4ddcb4097134ff3c332f>
    <_dlc_DocId xmlns="04f5ea09-5e82-42a3-877d-646a1066ff7a">WU7E3PTEEY7P-660958515-14004</_dlc_DocId>
    <_dlc_DocIdUrl xmlns="04f5ea09-5e82-42a3-877d-646a1066ff7a">
      <Url>https://waecintranet.sharepoint.com/sites/executive/_layouts/15/DocIdRedir.aspx?ID=WU7E3PTEEY7P-660958515-14004</Url>
      <Description>WU7E3PTEEY7P-660958515-14004</Description>
    </_dlc_DocIdUrl>
  </documentManagement>
</p:properties>
</file>

<file path=customXml/itemProps1.xml><?xml version="1.0" encoding="utf-8"?>
<ds:datastoreItem xmlns:ds="http://schemas.openxmlformats.org/officeDocument/2006/customXml" ds:itemID="{3FF07A64-0AE2-433B-B05D-89BB4AA302E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67B9D5-3E76-4D0C-81B3-D110B17B41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D91F30-2DC5-4FA4-AB3B-7BBB8778A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66881-d17c-4278-b600-e3ea6d5bec89"/>
    <ds:schemaRef ds:uri="04f5ea09-5e82-42a3-877d-646a1066f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19B542-5C78-4BCC-81AB-ED91D7DA35D6}">
  <ds:schemaRefs>
    <ds:schemaRef ds:uri="04f5ea09-5e82-42a3-877d-646a1066ff7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ea366881-d17c-4278-b600-e3ea6d5bec89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1272</Words>
  <Application>Microsoft Office PowerPoint</Application>
  <PresentationFormat>Custom</PresentationFormat>
  <Paragraphs>144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Aptos</vt:lpstr>
      <vt:lpstr>Century Gothic</vt:lpstr>
      <vt:lpstr>Gotham Bold</vt:lpstr>
      <vt:lpstr>Gotham</vt:lpstr>
      <vt:lpstr>Gotham Bold Italics</vt:lpstr>
      <vt:lpstr>Arial</vt:lpstr>
      <vt:lpstr>Office Theme</vt:lpstr>
      <vt:lpstr>1_Office Theme</vt:lpstr>
      <vt:lpstr>Voting in Australia’s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presentation</dc:title>
  <dc:creator>Anthea Somas</dc:creator>
  <dc:description>Presentation - Voting in a Democracy</dc:description>
  <cp:lastModifiedBy>Anthea Somas</cp:lastModifiedBy>
  <cp:revision>6</cp:revision>
  <dcterms:created xsi:type="dcterms:W3CDTF">2006-08-16T00:00:00Z</dcterms:created>
  <dcterms:modified xsi:type="dcterms:W3CDTF">2025-10-23T02:00:13Z</dcterms:modified>
  <dc:identifier>DAGnk7dsWr8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0x01010041D8B97A27BB8745BA88DBD13F4EF45B</vt:lpwstr>
  </property>
  <property fmtid="{D5CDD505-2E9C-101B-9397-08002B2CF9AE}" pid="3" name="_dlc_DocIdItemGuid">
    <vt:lpwstr>e7dc7f52-acaf-488a-b44b-7776b34fae0d</vt:lpwstr>
  </property>
  <property fmtid="{D5CDD505-2E9C-101B-9397-08002B2CF9AE}" pid="4" name="MediaServiceImageTags">
    <vt:lpwstr/>
  </property>
</Properties>
</file>